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9" r:id="rId3"/>
    <p:sldId id="308" r:id="rId4"/>
    <p:sldId id="260" r:id="rId5"/>
    <p:sldId id="257" r:id="rId6"/>
    <p:sldId id="280" r:id="rId7"/>
    <p:sldId id="297" r:id="rId8"/>
    <p:sldId id="262" r:id="rId9"/>
    <p:sldId id="309" r:id="rId10"/>
    <p:sldId id="272" r:id="rId11"/>
    <p:sldId id="302" r:id="rId12"/>
    <p:sldId id="268" r:id="rId13"/>
    <p:sldId id="265" r:id="rId14"/>
    <p:sldId id="306" r:id="rId15"/>
    <p:sldId id="307" r:id="rId16"/>
    <p:sldId id="271" r:id="rId17"/>
    <p:sldId id="266" r:id="rId18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Fira Sans Black" panose="020B0604020202020204" charset="0"/>
      <p:bold r:id="rId25"/>
      <p:boldItalic r:id="rId26"/>
    </p:embeddedFont>
    <p:embeddedFont>
      <p:font typeface="Fira Sans Light" panose="020B0604020202020204" charset="0"/>
      <p:regular r:id="rId27"/>
      <p:bold r:id="rId28"/>
      <p:italic r:id="rId29"/>
      <p:boldItalic r:id="rId30"/>
    </p:embeddedFont>
    <p:embeddedFont>
      <p:font typeface="Fira Sans SemiBold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AD8"/>
    <a:srgbClr val="DE6E22"/>
    <a:srgbClr val="EC5214"/>
    <a:srgbClr val="FFFF99"/>
    <a:srgbClr val="FFCC00"/>
    <a:srgbClr val="B5B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0F8F6A-D15E-43C1-B007-3B23E40AB50D}">
  <a:tblStyle styleId="{240F8F6A-D15E-43C1-B007-3B23E40AB5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4A7306-8F47-4233-94C0-01888A0BC25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38B1855-1B75-4FBE-930C-398BA8C253C6}" styleName="Estilo temático 2 - Énfasis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AF606853-7671-496A-8E4F-DF71F8EC918B}" styleName="Estilo oscuro 1 - Énfasis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Estilo temático 2 - Énfasis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Estilo oscuro 1 - Énfasis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769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66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88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019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31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51500" y="751925"/>
            <a:ext cx="3426900" cy="363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92600" y="4392000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ccent">
  <p:cSld name="Blank - Accent">
    <p:bg>
      <p:bgPr>
        <a:gradFill>
          <a:gsLst>
            <a:gs pos="0">
              <a:schemeClr val="accent5"/>
            </a:gs>
            <a:gs pos="50000">
              <a:schemeClr val="accent5"/>
            </a:gs>
            <a:gs pos="100000">
              <a:schemeClr val="accent6"/>
            </a:gs>
          </a:gsLst>
          <a:lin ang="1680027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993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749500" y="1761875"/>
            <a:ext cx="4350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49500" y="3018575"/>
            <a:ext cx="4350300" cy="36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8392600" y="4392000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5690625" y="751550"/>
            <a:ext cx="2702100" cy="3640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285750" dist="190500" dir="276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2283500" y="-25"/>
            <a:ext cx="6860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035000" y="751500"/>
            <a:ext cx="5357400" cy="363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SzPts val="3600"/>
              <a:buChar char="▪"/>
              <a:defRPr sz="3600"/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Char char="▫"/>
              <a:defRPr sz="3600"/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Char char="▫"/>
              <a:defRPr sz="3600"/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Char char="▫"/>
              <a:defRPr sz="3600"/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marL="4114800" lvl="8" indent="-457200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-2000" y="76175"/>
            <a:ext cx="7515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“</a:t>
            </a:r>
            <a:endParaRPr sz="7200">
              <a:solidFill>
                <a:schemeClr val="l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44916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▪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20985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3144470" y="1664175"/>
            <a:ext cx="20985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8392600" y="0"/>
            <a:ext cx="751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3123206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3"/>
          </p:nvPr>
        </p:nvSpPr>
        <p:spPr>
          <a:xfrm>
            <a:off x="5494913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title only">
  <p:cSld name="TITLE_ONLY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8392600" y="0"/>
            <a:ext cx="751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987850" y="0"/>
            <a:ext cx="74046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8392600" y="0"/>
            <a:ext cx="751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14632"/>
            </a:avLst>
          </a:prstGeom>
          <a:solidFill>
            <a:srgbClr val="02102E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2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2"/>
          <p:cNvSpPr/>
          <p:nvPr/>
        </p:nvSpPr>
        <p:spPr>
          <a:xfrm>
            <a:off x="8392600" y="0"/>
            <a:ext cx="751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81" name="Google Shape;81;p12"/>
          <p:cNvGrpSpPr/>
          <p:nvPr/>
        </p:nvGrpSpPr>
        <p:grpSpPr>
          <a:xfrm>
            <a:off x="759900" y="750444"/>
            <a:ext cx="7957877" cy="3965562"/>
            <a:chOff x="342730" y="751500"/>
            <a:chExt cx="7957877" cy="3965562"/>
          </a:xfrm>
        </p:grpSpPr>
        <p:pic>
          <p:nvPicPr>
            <p:cNvPr id="82" name="Google Shape;82;p12"/>
            <p:cNvPicPr preferRelativeResize="0"/>
            <p:nvPr/>
          </p:nvPicPr>
          <p:blipFill>
            <a:blip r:embed="rId2">
              <a:alphaModFix amt="35000"/>
            </a:blip>
            <a:stretch>
              <a:fillRect/>
            </a:stretch>
          </p:blipFill>
          <p:spPr>
            <a:xfrm>
              <a:off x="7975557" y="4392012"/>
              <a:ext cx="325050" cy="325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2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7975558" y="751500"/>
              <a:ext cx="325039" cy="364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2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 rot="-5400000" flipH="1">
              <a:off x="3996617" y="738119"/>
              <a:ext cx="325050" cy="76328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4491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▪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●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8" r:id="rId9"/>
    <p:sldLayoutId id="2147483660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linkedin.com/in/juliamariamartineztapi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114731" y="151849"/>
            <a:ext cx="6228919" cy="417012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3600" dirty="0">
                <a:solidFill>
                  <a:schemeClr val="bg1"/>
                </a:solidFill>
                <a:latin typeface="Arial Black" panose="020B0A04020102020204" pitchFamily="34" charset="0"/>
              </a:rPr>
              <a:t>Resultado contable </a:t>
            </a:r>
            <a:br>
              <a:rPr lang="en" sz="36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" sz="3600" dirty="0">
                <a:solidFill>
                  <a:schemeClr val="bg1"/>
                </a:solidFill>
                <a:latin typeface="Arial Black" panose="020B0A04020102020204" pitchFamily="34" charset="0"/>
              </a:rPr>
              <a:t>vs. base </a:t>
            </a:r>
            <a:r>
              <a:rPr lang="es-ES" sz="3600" dirty="0">
                <a:solidFill>
                  <a:schemeClr val="bg1"/>
                </a:solidFill>
                <a:latin typeface="Arial Black" panose="020B0A04020102020204" pitchFamily="34" charset="0"/>
              </a:rPr>
              <a:t>i</a:t>
            </a:r>
            <a:r>
              <a:rPr lang="en" sz="3600" dirty="0">
                <a:solidFill>
                  <a:schemeClr val="bg1"/>
                </a:solidFill>
                <a:latin typeface="Arial Black" panose="020B0A04020102020204" pitchFamily="34" charset="0"/>
              </a:rPr>
              <a:t>mponible </a:t>
            </a:r>
            <a:br>
              <a:rPr lang="en" sz="36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" sz="3600" dirty="0">
                <a:solidFill>
                  <a:schemeClr val="bg1"/>
                </a:solidFill>
                <a:latin typeface="Arial Black" panose="020B0A04020102020204" pitchFamily="34" charset="0"/>
              </a:rPr>
              <a:t>del Impuesto sobre Sociedades </a:t>
            </a:r>
            <a:br>
              <a:rPr lang="en" sz="36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" sz="36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" sz="2400" dirty="0">
                <a:solidFill>
                  <a:srgbClr val="FF0000"/>
                </a:solidFill>
                <a:latin typeface="Arial Black" panose="020B0A04020102020204" pitchFamily="34" charset="0"/>
              </a:rPr>
              <a:t>Exploratory data analysis</a:t>
            </a:r>
            <a:br>
              <a:rPr lang="en" sz="36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" sz="1100" dirty="0">
                <a:solidFill>
                  <a:schemeClr val="bg1"/>
                </a:solidFill>
                <a:latin typeface="+mn-lt"/>
              </a:rPr>
              <a:t>Julia María Martínez Tapia</a:t>
            </a:r>
            <a:br>
              <a:rPr lang="en" sz="1200" dirty="0">
                <a:solidFill>
                  <a:schemeClr val="bg1"/>
                </a:solidFill>
                <a:latin typeface="+mn-lt"/>
              </a:rPr>
            </a:br>
            <a:r>
              <a:rPr lang="en" sz="900" dirty="0">
                <a:solidFill>
                  <a:schemeClr val="bg1"/>
                </a:solidFill>
                <a:latin typeface="+mn-lt"/>
              </a:rPr>
              <a:t>12 de marzo de 2021</a:t>
            </a:r>
            <a:endParaRPr sz="9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D45821-BC38-4986-B807-B6B87C94F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2366"/>
            <a:ext cx="1999588" cy="478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9D95732-49A4-4A25-A28F-EA7C6EA991C7}"/>
              </a:ext>
            </a:extLst>
          </p:cNvPr>
          <p:cNvSpPr txBox="1"/>
          <p:nvPr/>
        </p:nvSpPr>
        <p:spPr>
          <a:xfrm>
            <a:off x="2130137" y="2461157"/>
            <a:ext cx="46759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lang="en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A4BD9A1-BC0D-4C7E-BD8D-F1268AA9BD27}"/>
              </a:ext>
            </a:extLst>
          </p:cNvPr>
          <p:cNvSpPr txBox="1"/>
          <p:nvPr/>
        </p:nvSpPr>
        <p:spPr>
          <a:xfrm>
            <a:off x="6445829" y="4683873"/>
            <a:ext cx="46759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6"/>
                </a:solidFill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lang="en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305" name="Google Shape;305;p29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306" name="Google Shape;306;p2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7" name="Google Shape;307;p2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8" name="Google Shape;308;p2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11" name="Google Shape;311;p29"/>
          <p:cNvGrpSpPr/>
          <p:nvPr/>
        </p:nvGrpSpPr>
        <p:grpSpPr>
          <a:xfrm>
            <a:off x="5026213" y="1736362"/>
            <a:ext cx="2815795" cy="2133788"/>
            <a:chOff x="5632324" y="974362"/>
            <a:chExt cx="3305700" cy="2133788"/>
          </a:xfrm>
        </p:grpSpPr>
        <p:sp>
          <p:nvSpPr>
            <p:cNvPr id="312" name="Google Shape;312;p29"/>
            <p:cNvSpPr/>
            <p:nvPr/>
          </p:nvSpPr>
          <p:spPr>
            <a:xfrm>
              <a:off x="5632324" y="974362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D83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2015</a:t>
              </a:r>
              <a:endParaRPr sz="2800" dirty="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  <p:sp>
          <p:nvSpPr>
            <p:cNvPr id="313" name="Google Shape;313;p29"/>
            <p:cNvSpPr txBox="1"/>
            <p:nvPr/>
          </p:nvSpPr>
          <p:spPr>
            <a:xfrm>
              <a:off x="6242522" y="1809750"/>
              <a:ext cx="2236200" cy="12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chemeClr val="lt1"/>
                  </a:solidFill>
                  <a:latin typeface="Fira Sans Light"/>
                </a:rPr>
                <a:t>Reducción de la BI  respecto del resultado contable, que c</a:t>
              </a:r>
              <a:r>
                <a:rPr lang="es-ES" sz="1200" b="1" dirty="0">
                  <a:solidFill>
                    <a:schemeClr val="bg1"/>
                  </a:solidFill>
                  <a:latin typeface="Fira Sans Light"/>
                  <a:sym typeface="Fira Sans Light"/>
                </a:rPr>
                <a:t>oincide con la </a:t>
              </a:r>
              <a:r>
                <a:rPr lang="es-ES" sz="1200" b="1" dirty="0">
                  <a:solidFill>
                    <a:schemeClr val="bg1"/>
                  </a:solidFill>
                  <a:latin typeface="Fira Sans Light"/>
                </a:rPr>
                <a:t> adopción del mecanismo de exención para evitar la doble imposición</a:t>
              </a:r>
              <a:endParaRPr sz="1200" b="1" dirty="0">
                <a:solidFill>
                  <a:schemeClr val="bg1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</p:grpSp>
      <p:grpSp>
        <p:nvGrpSpPr>
          <p:cNvPr id="314" name="Google Shape;314;p29"/>
          <p:cNvGrpSpPr/>
          <p:nvPr/>
        </p:nvGrpSpPr>
        <p:grpSpPr>
          <a:xfrm>
            <a:off x="0" y="1736362"/>
            <a:ext cx="3249958" cy="2121995"/>
            <a:chOff x="-268373" y="1190000"/>
            <a:chExt cx="3815400" cy="2121995"/>
          </a:xfrm>
        </p:grpSpPr>
        <p:sp>
          <p:nvSpPr>
            <p:cNvPr id="315" name="Google Shape;315;p29"/>
            <p:cNvSpPr/>
            <p:nvPr/>
          </p:nvSpPr>
          <p:spPr>
            <a:xfrm>
              <a:off x="-268373" y="1190000"/>
              <a:ext cx="3815400" cy="6690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2008</a:t>
              </a:r>
              <a:endParaRPr sz="2800" dirty="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  <p:sp>
          <p:nvSpPr>
            <p:cNvPr id="316" name="Google Shape;316;p29"/>
            <p:cNvSpPr txBox="1"/>
            <p:nvPr/>
          </p:nvSpPr>
          <p:spPr>
            <a:xfrm>
              <a:off x="521227" y="2013595"/>
              <a:ext cx="2236200" cy="12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Impacto crisis financiera año 2008.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200" b="1" dirty="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Tendencia descendente en ambas variables hasta el año 2012</a:t>
              </a:r>
            </a:p>
          </p:txBody>
        </p:sp>
      </p:grpSp>
      <p:grpSp>
        <p:nvGrpSpPr>
          <p:cNvPr id="317" name="Google Shape;317;p29"/>
          <p:cNvGrpSpPr/>
          <p:nvPr/>
        </p:nvGrpSpPr>
        <p:grpSpPr>
          <a:xfrm>
            <a:off x="2730185" y="1736362"/>
            <a:ext cx="2815795" cy="2133788"/>
            <a:chOff x="2944204" y="1189775"/>
            <a:chExt cx="3305700" cy="2121995"/>
          </a:xfrm>
        </p:grpSpPr>
        <p:sp>
          <p:nvSpPr>
            <p:cNvPr id="318" name="Google Shape;318;p2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lt1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2012</a:t>
              </a:r>
              <a:endParaRPr sz="2800" dirty="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  <p:sp>
          <p:nvSpPr>
            <p:cNvPr id="319" name="Google Shape;319;p29"/>
            <p:cNvSpPr txBox="1"/>
            <p:nvPr/>
          </p:nvSpPr>
          <p:spPr>
            <a:xfrm>
              <a:off x="3478953" y="2013370"/>
              <a:ext cx="2236200" cy="12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s-ES" sz="1200" b="1" dirty="0">
                  <a:solidFill>
                    <a:schemeClr val="lt1"/>
                  </a:solidFill>
                  <a:latin typeface="Fira Sans Light"/>
                </a:rPr>
                <a:t>Comienza un ensanchamiento  de la BI en 2012 que coincide con la recuperación del RC y la eliminación de la deducibilidad del deterioro participación en FFPP de otras entidades.</a:t>
              </a:r>
              <a:endParaRPr sz="1200" b="1" dirty="0">
                <a:solidFill>
                  <a:schemeClr val="lt1"/>
                </a:solidFill>
                <a:latin typeface="Fira Sans Light"/>
                <a:sym typeface="Fira Sans Light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0">
              <a:schemeClr val="accent5"/>
            </a:gs>
            <a:gs pos="100000">
              <a:schemeClr val="accent6"/>
            </a:gs>
          </a:gsLst>
          <a:lin ang="1680027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90B1DC6-7614-4D19-99DD-DA90CFF048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11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C5106A1-5578-497F-AE03-2BF497163263}"/>
              </a:ext>
            </a:extLst>
          </p:cNvPr>
          <p:cNvSpPr txBox="1"/>
          <p:nvPr/>
        </p:nvSpPr>
        <p:spPr>
          <a:xfrm>
            <a:off x="6584248" y="1904847"/>
            <a:ext cx="2368836" cy="2839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  <a:latin typeface="Helvetica Neue"/>
                <a:cs typeface="Arial"/>
                <a:sym typeface="Arial"/>
              </a:rPr>
              <a:t>La diferencia entre RC y BI alcanza los 130.000 millones de euros en 2018.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s-ES" sz="1050" dirty="0">
              <a:solidFill>
                <a:schemeClr val="bg1"/>
              </a:solidFill>
              <a:latin typeface="Helvetica Neue"/>
              <a:cs typeface="Arial"/>
              <a:sym typeface="Arial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  <a:latin typeface="Helvetica Neue"/>
                <a:cs typeface="Arial"/>
                <a:sym typeface="Arial"/>
              </a:rPr>
              <a:t>Parece que la exención está lastrando el crecimiento de la BI a pesar de la limitación a la compensación de bases imponibles negativas y restantes medidas recaudatorias implementadas en 2015.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s-ES" sz="1050" dirty="0">
              <a:solidFill>
                <a:schemeClr val="bg1"/>
              </a:solidFill>
              <a:latin typeface="Helvetica Neue"/>
              <a:cs typeface="Arial"/>
              <a:sym typeface="Arial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accent6">
                    <a:lumMod val="75000"/>
                  </a:schemeClr>
                </a:solidFill>
                <a:latin typeface="Helvetica Neue"/>
                <a:cs typeface="Arial"/>
                <a:sym typeface="Arial"/>
              </a:rPr>
              <a:t>Para validar esta conclusión, añadimos al gráfico tanto la evolución de la exención como la evolución de la compensación de BI negativas.</a:t>
            </a:r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ABA9ED0-2BCC-4F73-BCCA-2CEF0B321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Google Shape;420;p37">
            <a:extLst>
              <a:ext uri="{FF2B5EF4-FFF2-40B4-BE49-F238E27FC236}">
                <a16:creationId xmlns:a16="http://schemas.microsoft.com/office/drawing/2014/main" id="{5951610A-2A23-4538-BBA5-36A77706CC85}"/>
              </a:ext>
            </a:extLst>
          </p:cNvPr>
          <p:cNvSpPr txBox="1">
            <a:spLocks/>
          </p:cNvSpPr>
          <p:nvPr/>
        </p:nvSpPr>
        <p:spPr>
          <a:xfrm>
            <a:off x="8392494" y="4391174"/>
            <a:ext cx="751500" cy="751500"/>
          </a:xfrm>
          <a:prstGeom prst="rect">
            <a:avLst/>
          </a:prstGeom>
          <a:solidFill>
            <a:srgbClr val="EC5214">
              <a:alpha val="162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81252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 contrast="-48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49" name="Google Shape;249;p25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250" name="Google Shape;250;p2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1879616-4B4D-4696-A715-A513FEA2D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2674"/>
          </a:xfrm>
          <a:prstGeom prst="rect">
            <a:avLst/>
          </a:prstGeom>
        </p:spPr>
      </p:pic>
      <p:sp>
        <p:nvSpPr>
          <p:cNvPr id="10" name="Google Shape;420;p37">
            <a:extLst>
              <a:ext uri="{FF2B5EF4-FFF2-40B4-BE49-F238E27FC236}">
                <a16:creationId xmlns:a16="http://schemas.microsoft.com/office/drawing/2014/main" id="{A22EFF9F-8F65-406D-9904-8922BDE4E94C}"/>
              </a:ext>
            </a:extLst>
          </p:cNvPr>
          <p:cNvSpPr txBox="1">
            <a:spLocks/>
          </p:cNvSpPr>
          <p:nvPr/>
        </p:nvSpPr>
        <p:spPr>
          <a:xfrm>
            <a:off x="8392494" y="4391174"/>
            <a:ext cx="751500" cy="751500"/>
          </a:xfrm>
          <a:prstGeom prst="rect">
            <a:avLst/>
          </a:prstGeom>
          <a:solidFill>
            <a:srgbClr val="EC5214">
              <a:alpha val="162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2"/>
          <p:cNvGrpSpPr/>
          <p:nvPr/>
        </p:nvGrpSpPr>
        <p:grpSpPr>
          <a:xfrm>
            <a:off x="189939" y="221075"/>
            <a:ext cx="371623" cy="309362"/>
            <a:chOff x="1244325" y="314425"/>
            <a:chExt cx="444525" cy="370050"/>
          </a:xfrm>
        </p:grpSpPr>
        <p:sp>
          <p:nvSpPr>
            <p:cNvPr id="202" name="Google Shape;202;p22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751500" y="1071525"/>
            <a:ext cx="3081900" cy="80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751500" y="1926975"/>
            <a:ext cx="3081900" cy="21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07" name="Google Shape;207;p22"/>
          <p:cNvPicPr preferRelativeResize="0"/>
          <p:nvPr/>
        </p:nvPicPr>
        <p:blipFill rotWithShape="1">
          <a:blip r:embed="rId4">
            <a:alphaModFix/>
          </a:blip>
          <a:srcRect l="769" t="19828" r="11733" b="17679"/>
          <a:stretch/>
        </p:blipFill>
        <p:spPr>
          <a:xfrm>
            <a:off x="4576350" y="751500"/>
            <a:ext cx="3816150" cy="3639601"/>
          </a:xfrm>
          <a:prstGeom prst="rect">
            <a:avLst/>
          </a:prstGeom>
          <a:noFill/>
          <a:ln>
            <a:noFill/>
          </a:ln>
          <a:effectLst>
            <a:outerShdw blurRad="285750" dist="190500" dir="2760000" algn="bl" rotWithShape="0">
              <a:schemeClr val="dk1">
                <a:alpha val="35000"/>
              </a:schemeClr>
            </a:outerShdw>
          </a:effectLst>
        </p:spPr>
      </p:pic>
      <p:pic>
        <p:nvPicPr>
          <p:cNvPr id="5" name="Imagen 4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6AC8E018-F625-4BFE-BA9C-231927862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" y="0"/>
            <a:ext cx="9144000" cy="5143500"/>
          </a:xfrm>
          <a:prstGeom prst="rect">
            <a:avLst/>
          </a:prstGeom>
        </p:spPr>
      </p:pic>
      <p:sp>
        <p:nvSpPr>
          <p:cNvPr id="10" name="Google Shape;420;p37">
            <a:extLst>
              <a:ext uri="{FF2B5EF4-FFF2-40B4-BE49-F238E27FC236}">
                <a16:creationId xmlns:a16="http://schemas.microsoft.com/office/drawing/2014/main" id="{DBA3C337-98E4-4761-89E3-D96311053E06}"/>
              </a:ext>
            </a:extLst>
          </p:cNvPr>
          <p:cNvSpPr txBox="1">
            <a:spLocks/>
          </p:cNvSpPr>
          <p:nvPr/>
        </p:nvSpPr>
        <p:spPr>
          <a:xfrm>
            <a:off x="8392494" y="4391174"/>
            <a:ext cx="751500" cy="751500"/>
          </a:xfrm>
          <a:prstGeom prst="rect">
            <a:avLst/>
          </a:prstGeom>
          <a:solidFill>
            <a:srgbClr val="EC5214">
              <a:alpha val="162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3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ctrTitle"/>
          </p:nvPr>
        </p:nvSpPr>
        <p:spPr>
          <a:xfrm>
            <a:off x="943464" y="1671821"/>
            <a:ext cx="4350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C5214"/>
                </a:solidFill>
                <a:latin typeface="Arial Black" panose="020B0A04020102020204" pitchFamily="34" charset="0"/>
              </a:rPr>
              <a:t>Conclusiones</a:t>
            </a:r>
            <a:endParaRPr dirty="0">
              <a:solidFill>
                <a:srgbClr val="EC5214"/>
              </a:solidFill>
              <a:latin typeface="Arial Black" panose="020B0A04020102020204" pitchFamily="34" charset="0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5685350" y="752125"/>
            <a:ext cx="2709300" cy="363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0" dirty="0">
                <a:solidFill>
                  <a:schemeClr val="accen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4</a:t>
            </a:r>
            <a:endParaRPr sz="16000" dirty="0">
              <a:solidFill>
                <a:schemeClr val="accen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4" name="Google Shape;420;p37">
            <a:extLst>
              <a:ext uri="{FF2B5EF4-FFF2-40B4-BE49-F238E27FC236}">
                <a16:creationId xmlns:a16="http://schemas.microsoft.com/office/drawing/2014/main" id="{E39FFFCE-A638-49B8-A7EF-C80A5E28BB52}"/>
              </a:ext>
            </a:extLst>
          </p:cNvPr>
          <p:cNvSpPr txBox="1">
            <a:spLocks/>
          </p:cNvSpPr>
          <p:nvPr/>
        </p:nvSpPr>
        <p:spPr>
          <a:xfrm>
            <a:off x="8392494" y="4391174"/>
            <a:ext cx="751500" cy="751500"/>
          </a:xfrm>
          <a:prstGeom prst="rect">
            <a:avLst/>
          </a:prstGeom>
          <a:solidFill>
            <a:srgbClr val="EC5214">
              <a:alpha val="162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65755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4000"/>
                    </a14:imgEffect>
                    <a14:imgEffect>
                      <a14:brightnessContrast bright="-77000" contrast="-2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4" name="Google Shape;161;p19">
            <a:extLst>
              <a:ext uri="{FF2B5EF4-FFF2-40B4-BE49-F238E27FC236}">
                <a16:creationId xmlns:a16="http://schemas.microsoft.com/office/drawing/2014/main" id="{4D0DC490-B0B6-4BA4-8AC4-CDB1F83ED57F}"/>
              </a:ext>
            </a:extLst>
          </p:cNvPr>
          <p:cNvGrpSpPr/>
          <p:nvPr/>
        </p:nvGrpSpPr>
        <p:grpSpPr>
          <a:xfrm>
            <a:off x="228599" y="194176"/>
            <a:ext cx="278659" cy="351204"/>
            <a:chOff x="6730350" y="2315900"/>
            <a:chExt cx="257700" cy="420100"/>
          </a:xfrm>
        </p:grpSpPr>
        <p:sp>
          <p:nvSpPr>
            <p:cNvPr id="15" name="Google Shape;162;p19">
              <a:extLst>
                <a:ext uri="{FF2B5EF4-FFF2-40B4-BE49-F238E27FC236}">
                  <a16:creationId xmlns:a16="http://schemas.microsoft.com/office/drawing/2014/main" id="{E7AFB193-FEFF-46F3-9868-069C2533C7F4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" name="Google Shape;163;p19">
              <a:extLst>
                <a:ext uri="{FF2B5EF4-FFF2-40B4-BE49-F238E27FC236}">
                  <a16:creationId xmlns:a16="http://schemas.microsoft.com/office/drawing/2014/main" id="{B6EDE5A2-CE9E-4EC1-825D-9B064892F44E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" name="Google Shape;164;p19">
              <a:extLst>
                <a:ext uri="{FF2B5EF4-FFF2-40B4-BE49-F238E27FC236}">
                  <a16:creationId xmlns:a16="http://schemas.microsoft.com/office/drawing/2014/main" id="{568C4DB1-3832-4C2E-B001-3A9F3D8BF326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" name="Google Shape;165;p19">
              <a:extLst>
                <a:ext uri="{FF2B5EF4-FFF2-40B4-BE49-F238E27FC236}">
                  <a16:creationId xmlns:a16="http://schemas.microsoft.com/office/drawing/2014/main" id="{D5A4069B-A876-4E20-9E52-C9F34ED4B439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" name="Google Shape;166;p19">
              <a:extLst>
                <a:ext uri="{FF2B5EF4-FFF2-40B4-BE49-F238E27FC236}">
                  <a16:creationId xmlns:a16="http://schemas.microsoft.com/office/drawing/2014/main" id="{6B1D2A73-D93A-426B-82FF-BD0BF1E7DDBE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ED8843F-3B45-41AC-AA07-0F559F024065}"/>
              </a:ext>
            </a:extLst>
          </p:cNvPr>
          <p:cNvSpPr txBox="1"/>
          <p:nvPr/>
        </p:nvSpPr>
        <p:spPr>
          <a:xfrm>
            <a:off x="3161319" y="3708759"/>
            <a:ext cx="3335069" cy="13603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ts val="3600"/>
            </a:pPr>
            <a:endParaRPr lang="es-ES" sz="1200" dirty="0">
              <a:solidFill>
                <a:schemeClr val="bg1"/>
              </a:solidFill>
              <a:latin typeface="Arial Black" panose="020B0A04020102020204" pitchFamily="34" charset="0"/>
              <a:sym typeface="Fira Sans Light"/>
            </a:endParaRPr>
          </a:p>
          <a:p>
            <a:pPr algn="ctr">
              <a:lnSpc>
                <a:spcPct val="115000"/>
              </a:lnSpc>
              <a:buSzPts val="3600"/>
            </a:pPr>
            <a:r>
              <a:rPr lang="es-ES" sz="1200" b="1" dirty="0">
                <a:solidFill>
                  <a:schemeClr val="bg2">
                    <a:lumMod val="75000"/>
                  </a:schemeClr>
                </a:solidFill>
                <a:latin typeface="Fira Sans Light"/>
                <a:cs typeface="Arial"/>
                <a:sym typeface="Fira Sans Light"/>
              </a:rPr>
              <a:t>BI y RC se aproximan</a:t>
            </a:r>
          </a:p>
          <a:p>
            <a:pPr algn="ctr">
              <a:lnSpc>
                <a:spcPct val="115000"/>
              </a:lnSpc>
              <a:buSzPts val="3600"/>
            </a:pPr>
            <a:r>
              <a:rPr lang="es-ES" sz="1200" b="1" dirty="0">
                <a:solidFill>
                  <a:schemeClr val="bg2">
                    <a:lumMod val="75000"/>
                  </a:schemeClr>
                </a:solidFill>
                <a:latin typeface="Fira Sans Light"/>
                <a:cs typeface="Arial"/>
                <a:sym typeface="Fira Sans Light"/>
              </a:rPr>
              <a:t> por la limitación a la </a:t>
            </a:r>
          </a:p>
          <a:p>
            <a:pPr algn="ctr">
              <a:lnSpc>
                <a:spcPct val="115000"/>
              </a:lnSpc>
              <a:buSzPts val="3600"/>
            </a:pPr>
            <a:r>
              <a:rPr lang="es-ES" sz="1200" b="1" dirty="0">
                <a:solidFill>
                  <a:schemeClr val="bg2">
                    <a:lumMod val="75000"/>
                  </a:schemeClr>
                </a:solidFill>
                <a:latin typeface="Fira Sans Light"/>
                <a:cs typeface="Arial"/>
                <a:sym typeface="Fira Sans Light"/>
              </a:rPr>
              <a:t>compensación de BINS </a:t>
            </a:r>
          </a:p>
          <a:p>
            <a:pPr marL="432000" indent="-457200">
              <a:buClr>
                <a:schemeClr val="accent1"/>
              </a:buClr>
              <a:buSzPts val="3600"/>
              <a:buFont typeface="Wingdings" panose="05000000000000000000" pitchFamily="2" charset="2"/>
              <a:buChar char="q"/>
            </a:pPr>
            <a:endParaRPr lang="es-ES" sz="1200" dirty="0">
              <a:solidFill>
                <a:schemeClr val="bg1"/>
              </a:solidFill>
              <a:latin typeface="Arial Black" panose="020B0A04020102020204" pitchFamily="34" charset="0"/>
              <a:sym typeface="Fira Sans Light"/>
            </a:endParaRPr>
          </a:p>
          <a:p>
            <a:pPr marL="457200" indent="-457200">
              <a:spcBef>
                <a:spcPts val="600"/>
              </a:spcBef>
              <a:buClr>
                <a:schemeClr val="accent1"/>
              </a:buClr>
              <a:buSzPts val="3600"/>
              <a:buFont typeface="Wingdings" panose="05000000000000000000" pitchFamily="2" charset="2"/>
              <a:buChar char="q"/>
            </a:pPr>
            <a:endParaRPr lang="es-ES" sz="1200" dirty="0">
              <a:solidFill>
                <a:schemeClr val="bg1"/>
              </a:solidFill>
              <a:latin typeface="Arial Black" panose="020B0A04020102020204" pitchFamily="34" charset="0"/>
              <a:sym typeface="Fira Sans Light"/>
            </a:endParaRPr>
          </a:p>
        </p:txBody>
      </p:sp>
      <p:grpSp>
        <p:nvGrpSpPr>
          <p:cNvPr id="21" name="Google Shape;1021;p48">
            <a:extLst>
              <a:ext uri="{FF2B5EF4-FFF2-40B4-BE49-F238E27FC236}">
                <a16:creationId xmlns:a16="http://schemas.microsoft.com/office/drawing/2014/main" id="{C606B14B-B3C7-4A4F-A896-EDB44006062C}"/>
              </a:ext>
            </a:extLst>
          </p:cNvPr>
          <p:cNvGrpSpPr/>
          <p:nvPr/>
        </p:nvGrpSpPr>
        <p:grpSpPr>
          <a:xfrm>
            <a:off x="1563829" y="809686"/>
            <a:ext cx="829795" cy="834470"/>
            <a:chOff x="5241175" y="4959100"/>
            <a:chExt cx="539775" cy="517775"/>
          </a:xfrm>
          <a:solidFill>
            <a:schemeClr val="bg2">
              <a:lumMod val="50000"/>
            </a:schemeClr>
          </a:solidFill>
        </p:grpSpPr>
        <p:sp>
          <p:nvSpPr>
            <p:cNvPr id="22" name="Google Shape;1022;p48">
              <a:extLst>
                <a:ext uri="{FF2B5EF4-FFF2-40B4-BE49-F238E27FC236}">
                  <a16:creationId xmlns:a16="http://schemas.microsoft.com/office/drawing/2014/main" id="{0B43A3B4-0F19-4868-B1CC-511F5E671E54}"/>
                </a:ext>
              </a:extLst>
            </p:cNvPr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" name="Google Shape;1023;p48">
              <a:extLst>
                <a:ext uri="{FF2B5EF4-FFF2-40B4-BE49-F238E27FC236}">
                  <a16:creationId xmlns:a16="http://schemas.microsoft.com/office/drawing/2014/main" id="{50D8C872-E08B-4A38-ACC1-AD59292E863C}"/>
                </a:ext>
              </a:extLst>
            </p:cNvPr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" name="Google Shape;1024;p48">
              <a:extLst>
                <a:ext uri="{FF2B5EF4-FFF2-40B4-BE49-F238E27FC236}">
                  <a16:creationId xmlns:a16="http://schemas.microsoft.com/office/drawing/2014/main" id="{E5FB4A13-CBE8-4DFD-A211-F5195A8B3769}"/>
                </a:ext>
              </a:extLst>
            </p:cNvPr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" name="Google Shape;1025;p48">
              <a:extLst>
                <a:ext uri="{FF2B5EF4-FFF2-40B4-BE49-F238E27FC236}">
                  <a16:creationId xmlns:a16="http://schemas.microsoft.com/office/drawing/2014/main" id="{EFD28E9C-B4CC-411C-B84F-0242D89AE689}"/>
                </a:ext>
              </a:extLst>
            </p:cNvPr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" name="Google Shape;1026;p48">
              <a:extLst>
                <a:ext uri="{FF2B5EF4-FFF2-40B4-BE49-F238E27FC236}">
                  <a16:creationId xmlns:a16="http://schemas.microsoft.com/office/drawing/2014/main" id="{008FBE60-675A-4585-990D-58BD1398AA40}"/>
                </a:ext>
              </a:extLst>
            </p:cNvPr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" name="Google Shape;1027;p48">
              <a:extLst>
                <a:ext uri="{FF2B5EF4-FFF2-40B4-BE49-F238E27FC236}">
                  <a16:creationId xmlns:a16="http://schemas.microsoft.com/office/drawing/2014/main" id="{B37DB5EA-B018-435E-ACCD-DD5665F341B5}"/>
                </a:ext>
              </a:extLst>
            </p:cNvPr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3EFF0C5-5CC9-4E59-B015-66062BBC6FB4}"/>
              </a:ext>
            </a:extLst>
          </p:cNvPr>
          <p:cNvSpPr txBox="1"/>
          <p:nvPr/>
        </p:nvSpPr>
        <p:spPr>
          <a:xfrm>
            <a:off x="-208752" y="1918217"/>
            <a:ext cx="4572000" cy="809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buSzPts val="3600"/>
            </a:pPr>
            <a:r>
              <a:rPr lang="es-ES" sz="1200" b="1" dirty="0">
                <a:solidFill>
                  <a:schemeClr val="bg2">
                    <a:lumMod val="75000"/>
                  </a:schemeClr>
                </a:solidFill>
                <a:latin typeface="Fira Sans Light"/>
                <a:sym typeface="Fira Sans Light"/>
              </a:rPr>
              <a:t>Fuerte correlación </a:t>
            </a:r>
          </a:p>
          <a:p>
            <a:pPr algn="ctr">
              <a:lnSpc>
                <a:spcPct val="115000"/>
              </a:lnSpc>
              <a:buSzPts val="3600"/>
            </a:pPr>
            <a:r>
              <a:rPr lang="es-ES" sz="1200" b="1" dirty="0">
                <a:solidFill>
                  <a:schemeClr val="bg2">
                    <a:lumMod val="75000"/>
                  </a:schemeClr>
                </a:solidFill>
                <a:latin typeface="Fira Sans Light"/>
                <a:sym typeface="Fira Sans Light"/>
              </a:rPr>
              <a:t>RC y BI</a:t>
            </a:r>
          </a:p>
          <a:p>
            <a:pPr marL="457200" indent="-457200" algn="ctr">
              <a:spcBef>
                <a:spcPts val="600"/>
              </a:spcBef>
              <a:buClr>
                <a:schemeClr val="accent1"/>
              </a:buClr>
              <a:buSzPts val="3600"/>
              <a:buFont typeface="Wingdings" panose="05000000000000000000" pitchFamily="2" charset="2"/>
              <a:buChar char="q"/>
            </a:pPr>
            <a:endParaRPr lang="es-ES" sz="1400" dirty="0">
              <a:solidFill>
                <a:schemeClr val="lt1"/>
              </a:solidFill>
              <a:latin typeface="Fira Sans Light"/>
              <a:sym typeface="Fira Sans Light"/>
            </a:endParaRPr>
          </a:p>
        </p:txBody>
      </p:sp>
      <p:grpSp>
        <p:nvGrpSpPr>
          <p:cNvPr id="30" name="Google Shape;952;p48">
            <a:extLst>
              <a:ext uri="{FF2B5EF4-FFF2-40B4-BE49-F238E27FC236}">
                <a16:creationId xmlns:a16="http://schemas.microsoft.com/office/drawing/2014/main" id="{887A7661-5470-44F9-9ABF-8E69C2201CCE}"/>
              </a:ext>
            </a:extLst>
          </p:cNvPr>
          <p:cNvGrpSpPr/>
          <p:nvPr/>
        </p:nvGrpSpPr>
        <p:grpSpPr>
          <a:xfrm>
            <a:off x="4410342" y="794792"/>
            <a:ext cx="837026" cy="720452"/>
            <a:chOff x="4610450" y="3703750"/>
            <a:chExt cx="453050" cy="332175"/>
          </a:xfrm>
          <a:solidFill>
            <a:srgbClr val="DE6E22"/>
          </a:solidFill>
        </p:grpSpPr>
        <p:sp>
          <p:nvSpPr>
            <p:cNvPr id="31" name="Google Shape;953;p48">
              <a:extLst>
                <a:ext uri="{FF2B5EF4-FFF2-40B4-BE49-F238E27FC236}">
                  <a16:creationId xmlns:a16="http://schemas.microsoft.com/office/drawing/2014/main" id="{276B2B4C-8660-4650-BC43-09ED9E4FB9D1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32" name="Google Shape;954;p48">
              <a:extLst>
                <a:ext uri="{FF2B5EF4-FFF2-40B4-BE49-F238E27FC236}">
                  <a16:creationId xmlns:a16="http://schemas.microsoft.com/office/drawing/2014/main" id="{5E230FA7-26BC-4669-B58A-8B729CF768BB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8A562D1-BD1F-4476-A58B-2C042E160C97}"/>
              </a:ext>
            </a:extLst>
          </p:cNvPr>
          <p:cNvSpPr txBox="1"/>
          <p:nvPr/>
        </p:nvSpPr>
        <p:spPr>
          <a:xfrm>
            <a:off x="2325099" y="1869838"/>
            <a:ext cx="5169308" cy="50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buSzPts val="3600"/>
            </a:pPr>
            <a:r>
              <a:rPr lang="es-ES" sz="1200" b="1" dirty="0">
                <a:solidFill>
                  <a:schemeClr val="lt1"/>
                </a:solidFill>
                <a:latin typeface="Fira Sans Light"/>
                <a:sym typeface="Fira Sans Light"/>
              </a:rPr>
              <a:t>Variaciones</a:t>
            </a:r>
          </a:p>
          <a:p>
            <a:pPr algn="ctr">
              <a:lnSpc>
                <a:spcPct val="115000"/>
              </a:lnSpc>
              <a:buSzPts val="3600"/>
            </a:pPr>
            <a:r>
              <a:rPr lang="es-ES" sz="1200" b="1" dirty="0">
                <a:solidFill>
                  <a:schemeClr val="lt1"/>
                </a:solidFill>
                <a:latin typeface="Fira Sans Light"/>
                <a:sym typeface="Fira Sans Light"/>
              </a:rPr>
              <a:t>por cambios normativos</a:t>
            </a:r>
            <a:endParaRPr lang="es-ES" sz="1200" b="1" dirty="0">
              <a:solidFill>
                <a:schemeClr val="lt1"/>
              </a:solidFill>
              <a:latin typeface="Fira Sans Light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33B6714-8131-4506-988D-AF6736751D1B}"/>
              </a:ext>
            </a:extLst>
          </p:cNvPr>
          <p:cNvSpPr txBox="1"/>
          <p:nvPr/>
        </p:nvSpPr>
        <p:spPr>
          <a:xfrm>
            <a:off x="1001387" y="3921556"/>
            <a:ext cx="1959154" cy="50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buSzPts val="3600"/>
            </a:pPr>
            <a:r>
              <a:rPr lang="es-ES" sz="1200" b="1" dirty="0">
                <a:solidFill>
                  <a:schemeClr val="lt1"/>
                </a:solidFill>
                <a:latin typeface="Fira Sans Light"/>
                <a:sym typeface="Fira Sans Light"/>
              </a:rPr>
              <a:t>BI y RC ascendentes  </a:t>
            </a:r>
          </a:p>
          <a:p>
            <a:pPr algn="ctr">
              <a:lnSpc>
                <a:spcPct val="115000"/>
              </a:lnSpc>
              <a:buSzPts val="3600"/>
            </a:pPr>
            <a:r>
              <a:rPr lang="es-ES" sz="1200" b="1" dirty="0">
                <a:solidFill>
                  <a:schemeClr val="lt1"/>
                </a:solidFill>
                <a:latin typeface="Fira Sans Light"/>
                <a:sym typeface="Fira Sans Light"/>
              </a:rPr>
              <a:t>desde 2012</a:t>
            </a:r>
            <a:endParaRPr lang="es-ES" sz="1200" b="1" dirty="0">
              <a:solidFill>
                <a:schemeClr val="lt1"/>
              </a:solidFill>
              <a:latin typeface="Fira Sans Light"/>
            </a:endParaRPr>
          </a:p>
        </p:txBody>
      </p:sp>
      <p:grpSp>
        <p:nvGrpSpPr>
          <p:cNvPr id="40" name="Google Shape;955;p48">
            <a:extLst>
              <a:ext uri="{FF2B5EF4-FFF2-40B4-BE49-F238E27FC236}">
                <a16:creationId xmlns:a16="http://schemas.microsoft.com/office/drawing/2014/main" id="{3960D426-8E53-4511-8587-48B1849840E8}"/>
              </a:ext>
            </a:extLst>
          </p:cNvPr>
          <p:cNvGrpSpPr/>
          <p:nvPr/>
        </p:nvGrpSpPr>
        <p:grpSpPr>
          <a:xfrm>
            <a:off x="1594422" y="2795853"/>
            <a:ext cx="730678" cy="809452"/>
            <a:chOff x="5300400" y="3670175"/>
            <a:chExt cx="421300" cy="399325"/>
          </a:xfrm>
          <a:solidFill>
            <a:srgbClr val="DE6E22"/>
          </a:solidFill>
        </p:grpSpPr>
        <p:sp>
          <p:nvSpPr>
            <p:cNvPr id="41" name="Google Shape;956;p48">
              <a:extLst>
                <a:ext uri="{FF2B5EF4-FFF2-40B4-BE49-F238E27FC236}">
                  <a16:creationId xmlns:a16="http://schemas.microsoft.com/office/drawing/2014/main" id="{72383002-B13E-4B36-B9D5-80D999CD710B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solidFill>
                <a:srgbClr val="DE6E2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" name="Google Shape;957;p48">
              <a:extLst>
                <a:ext uri="{FF2B5EF4-FFF2-40B4-BE49-F238E27FC236}">
                  <a16:creationId xmlns:a16="http://schemas.microsoft.com/office/drawing/2014/main" id="{4FA98D0D-5545-4B7A-828A-FED6FB9F2976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solidFill>
                <a:srgbClr val="DE6E2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" name="Google Shape;958;p48">
              <a:extLst>
                <a:ext uri="{FF2B5EF4-FFF2-40B4-BE49-F238E27FC236}">
                  <a16:creationId xmlns:a16="http://schemas.microsoft.com/office/drawing/2014/main" id="{2EDB6692-D9AF-4FF4-A59C-A9E1AFC52EE7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solidFill>
                <a:srgbClr val="DE6E2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" name="Google Shape;959;p48">
              <a:extLst>
                <a:ext uri="{FF2B5EF4-FFF2-40B4-BE49-F238E27FC236}">
                  <a16:creationId xmlns:a16="http://schemas.microsoft.com/office/drawing/2014/main" id="{4B3F648B-C908-42B1-AA9D-DCE0B99B91BF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solidFill>
                <a:srgbClr val="DE6E2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" name="Google Shape;960;p48">
              <a:extLst>
                <a:ext uri="{FF2B5EF4-FFF2-40B4-BE49-F238E27FC236}">
                  <a16:creationId xmlns:a16="http://schemas.microsoft.com/office/drawing/2014/main" id="{0528B5DC-FA05-4E5C-B82E-2D9762F5D7AE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solidFill>
                <a:srgbClr val="DE6E2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" name="Google Shape;918;p48">
            <a:extLst>
              <a:ext uri="{FF2B5EF4-FFF2-40B4-BE49-F238E27FC236}">
                <a16:creationId xmlns:a16="http://schemas.microsoft.com/office/drawing/2014/main" id="{3AFBD76C-AF88-4D9B-9512-BBF6F7E9DB9E}"/>
              </a:ext>
            </a:extLst>
          </p:cNvPr>
          <p:cNvGrpSpPr/>
          <p:nvPr/>
        </p:nvGrpSpPr>
        <p:grpSpPr>
          <a:xfrm>
            <a:off x="7743118" y="1340458"/>
            <a:ext cx="881668" cy="640516"/>
            <a:chOff x="5255200" y="3006475"/>
            <a:chExt cx="511700" cy="378575"/>
          </a:xfrm>
          <a:solidFill>
            <a:schemeClr val="accent1"/>
          </a:solidFill>
        </p:grpSpPr>
        <p:sp>
          <p:nvSpPr>
            <p:cNvPr id="47" name="Google Shape;919;p48">
              <a:extLst>
                <a:ext uri="{FF2B5EF4-FFF2-40B4-BE49-F238E27FC236}">
                  <a16:creationId xmlns:a16="http://schemas.microsoft.com/office/drawing/2014/main" id="{F6E96DCA-52BD-426E-9D68-8BC2B7603CB0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" name="Google Shape;920;p48">
              <a:extLst>
                <a:ext uri="{FF2B5EF4-FFF2-40B4-BE49-F238E27FC236}">
                  <a16:creationId xmlns:a16="http://schemas.microsoft.com/office/drawing/2014/main" id="{E9CCE352-CD77-40A3-9EC7-38CAEE6DE88B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" name="Gráfico 3" descr="Acercar los dedos para ampliar con relleno sólido">
            <a:extLst>
              <a:ext uri="{FF2B5EF4-FFF2-40B4-BE49-F238E27FC236}">
                <a16:creationId xmlns:a16="http://schemas.microsoft.com/office/drawing/2014/main" id="{DC5EAE16-D37C-4A5E-A985-5EE54AE94A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2792" y="2735143"/>
            <a:ext cx="973616" cy="97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15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/>
          <p:cNvSpPr txBox="1">
            <a:spLocks noGrp="1"/>
          </p:cNvSpPr>
          <p:nvPr>
            <p:ph type="ctrTitle" idx="4294967295"/>
          </p:nvPr>
        </p:nvSpPr>
        <p:spPr>
          <a:xfrm>
            <a:off x="751500" y="751500"/>
            <a:ext cx="4270800" cy="75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0,64</a:t>
            </a:r>
            <a:endParaRPr sz="5400" dirty="0"/>
          </a:p>
        </p:txBody>
      </p:sp>
      <p:sp>
        <p:nvSpPr>
          <p:cNvPr id="289" name="Google Shape;289;p28"/>
          <p:cNvSpPr txBox="1">
            <a:spLocks noGrp="1"/>
          </p:cNvSpPr>
          <p:nvPr>
            <p:ph type="subTitle" idx="4294967295"/>
          </p:nvPr>
        </p:nvSpPr>
        <p:spPr>
          <a:xfrm>
            <a:off x="751500" y="1371408"/>
            <a:ext cx="42708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Correlación positiva RC - BI</a:t>
            </a:r>
            <a:endParaRPr dirty="0"/>
          </a:p>
        </p:txBody>
      </p:sp>
      <p:sp>
        <p:nvSpPr>
          <p:cNvPr id="290" name="Google Shape;290;p28"/>
          <p:cNvSpPr txBox="1">
            <a:spLocks noGrp="1"/>
          </p:cNvSpPr>
          <p:nvPr>
            <p:ph type="ctrTitle" idx="4294967295"/>
          </p:nvPr>
        </p:nvSpPr>
        <p:spPr>
          <a:xfrm>
            <a:off x="751500" y="3496274"/>
            <a:ext cx="42708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5.837 M€ &gt; BI</a:t>
            </a:r>
            <a:endParaRPr sz="5400" dirty="0"/>
          </a:p>
        </p:txBody>
      </p:sp>
      <p:sp>
        <p:nvSpPr>
          <p:cNvPr id="291" name="Google Shape;291;p28"/>
          <p:cNvSpPr txBox="1">
            <a:spLocks noGrp="1"/>
          </p:cNvSpPr>
          <p:nvPr>
            <p:ph type="subTitle" idx="4294967295"/>
          </p:nvPr>
        </p:nvSpPr>
        <p:spPr>
          <a:xfrm>
            <a:off x="751500" y="4391174"/>
            <a:ext cx="42708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Mayor BI anual</a:t>
            </a:r>
            <a:endParaRPr dirty="0"/>
          </a:p>
        </p:txBody>
      </p:sp>
      <p:sp>
        <p:nvSpPr>
          <p:cNvPr id="292" name="Google Shape;292;p28"/>
          <p:cNvSpPr txBox="1">
            <a:spLocks noGrp="1"/>
          </p:cNvSpPr>
          <p:nvPr>
            <p:ph type="ctrTitle" idx="4294967295"/>
          </p:nvPr>
        </p:nvSpPr>
        <p:spPr>
          <a:xfrm>
            <a:off x="751500" y="1922546"/>
            <a:ext cx="42708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s-ES" sz="5400" dirty="0"/>
              <a:t>116.747 M€</a:t>
            </a:r>
          </a:p>
        </p:txBody>
      </p:sp>
      <p:sp>
        <p:nvSpPr>
          <p:cNvPr id="293" name="Google Shape;293;p28"/>
          <p:cNvSpPr txBox="1">
            <a:spLocks noGrp="1"/>
          </p:cNvSpPr>
          <p:nvPr>
            <p:ph type="subTitle" idx="4294967295"/>
          </p:nvPr>
        </p:nvSpPr>
        <p:spPr>
          <a:xfrm>
            <a:off x="751500" y="2685854"/>
            <a:ext cx="42708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Media de la exención por doble imposición 2005 a 2018.</a:t>
            </a:r>
            <a:endParaRPr dirty="0"/>
          </a:p>
        </p:txBody>
      </p:sp>
      <p:sp>
        <p:nvSpPr>
          <p:cNvPr id="294" name="Google Shape;294;p28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3" name="Google Shape;867;p48">
            <a:extLst>
              <a:ext uri="{FF2B5EF4-FFF2-40B4-BE49-F238E27FC236}">
                <a16:creationId xmlns:a16="http://schemas.microsoft.com/office/drawing/2014/main" id="{794DB017-0125-4668-8597-05BA411044B5}"/>
              </a:ext>
            </a:extLst>
          </p:cNvPr>
          <p:cNvGrpSpPr/>
          <p:nvPr/>
        </p:nvGrpSpPr>
        <p:grpSpPr>
          <a:xfrm>
            <a:off x="164139" y="153067"/>
            <a:ext cx="358351" cy="381822"/>
            <a:chOff x="5970800" y="1619250"/>
            <a:chExt cx="428650" cy="456725"/>
          </a:xfrm>
        </p:grpSpPr>
        <p:sp>
          <p:nvSpPr>
            <p:cNvPr id="14" name="Google Shape;868;p48">
              <a:extLst>
                <a:ext uri="{FF2B5EF4-FFF2-40B4-BE49-F238E27FC236}">
                  <a16:creationId xmlns:a16="http://schemas.microsoft.com/office/drawing/2014/main" id="{FA705C9B-E37F-4633-942E-BBFC1F279C52}"/>
                </a:ext>
              </a:extLst>
            </p:cNvPr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869;p48">
              <a:extLst>
                <a:ext uri="{FF2B5EF4-FFF2-40B4-BE49-F238E27FC236}">
                  <a16:creationId xmlns:a16="http://schemas.microsoft.com/office/drawing/2014/main" id="{6EE0A628-BFB9-44EC-A5E4-01BE81BDDA09}"/>
                </a:ext>
              </a:extLst>
            </p:cNvPr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" name="Google Shape;870;p48">
              <a:extLst>
                <a:ext uri="{FF2B5EF4-FFF2-40B4-BE49-F238E27FC236}">
                  <a16:creationId xmlns:a16="http://schemas.microsoft.com/office/drawing/2014/main" id="{A257DA64-D328-4BBF-B54A-DBDD197F00C5}"/>
                </a:ext>
              </a:extLst>
            </p:cNvPr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" name="Google Shape;871;p48">
              <a:extLst>
                <a:ext uri="{FF2B5EF4-FFF2-40B4-BE49-F238E27FC236}">
                  <a16:creationId xmlns:a16="http://schemas.microsoft.com/office/drawing/2014/main" id="{55DC1371-C306-40CF-B8BB-BEEFF8B7C926}"/>
                </a:ext>
              </a:extLst>
            </p:cNvPr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" name="Google Shape;872;p48">
              <a:extLst>
                <a:ext uri="{FF2B5EF4-FFF2-40B4-BE49-F238E27FC236}">
                  <a16:creationId xmlns:a16="http://schemas.microsoft.com/office/drawing/2014/main" id="{5F1E28D7-9C94-4C83-B94E-7961CBDB67BC}"/>
                </a:ext>
              </a:extLst>
            </p:cNvPr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" name="Google Shape;398;p35">
            <a:extLst>
              <a:ext uri="{FF2B5EF4-FFF2-40B4-BE49-F238E27FC236}">
                <a16:creationId xmlns:a16="http://schemas.microsoft.com/office/drawing/2014/main" id="{90E08B4B-9924-42C6-8144-AD2EDB60238E}"/>
              </a:ext>
            </a:extLst>
          </p:cNvPr>
          <p:cNvSpPr txBox="1">
            <a:spLocks/>
          </p:cNvSpPr>
          <p:nvPr/>
        </p:nvSpPr>
        <p:spPr>
          <a:xfrm>
            <a:off x="790612" y="1007808"/>
            <a:ext cx="4190700" cy="848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r>
              <a:rPr lang="es-ES" sz="6000" dirty="0">
                <a:solidFill>
                  <a:schemeClr val="bg1"/>
                </a:solidFill>
              </a:rPr>
              <a:t>¡</a:t>
            </a:r>
            <a:r>
              <a:rPr lang="es-ES" sz="6000" b="1" dirty="0">
                <a:solidFill>
                  <a:schemeClr val="bg1"/>
                </a:solidFill>
              </a:rPr>
              <a:t>MUCHAS GRACIAS!</a:t>
            </a:r>
          </a:p>
        </p:txBody>
      </p:sp>
      <p:sp>
        <p:nvSpPr>
          <p:cNvPr id="8" name="Google Shape;884;p48">
            <a:extLst>
              <a:ext uri="{FF2B5EF4-FFF2-40B4-BE49-F238E27FC236}">
                <a16:creationId xmlns:a16="http://schemas.microsoft.com/office/drawing/2014/main" id="{E1FF4A62-3B8D-4160-B227-2C53E1A23371}"/>
              </a:ext>
            </a:extLst>
          </p:cNvPr>
          <p:cNvSpPr/>
          <p:nvPr/>
        </p:nvSpPr>
        <p:spPr>
          <a:xfrm>
            <a:off x="201289" y="23517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BC59298-A311-4D56-BCE3-D8D0E376CA93}"/>
              </a:ext>
            </a:extLst>
          </p:cNvPr>
          <p:cNvSpPr txBox="1"/>
          <p:nvPr/>
        </p:nvSpPr>
        <p:spPr>
          <a:xfrm>
            <a:off x="790612" y="3470748"/>
            <a:ext cx="4572000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¿</a:t>
            </a:r>
            <a:r>
              <a:rPr lang="en-US" b="1" dirty="0" err="1">
                <a:solidFill>
                  <a:schemeClr val="bg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Alguna</a:t>
            </a:r>
            <a:r>
              <a:rPr lang="en-US" b="1" dirty="0">
                <a:solidFill>
                  <a:schemeClr val="bg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pregunta</a:t>
            </a:r>
            <a:r>
              <a:rPr lang="en-US" b="1" dirty="0">
                <a:solidFill>
                  <a:schemeClr val="bg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bg1"/>
                </a:solidFill>
              </a:rPr>
              <a:t>Puedes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encontrarme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en</a:t>
            </a:r>
            <a:endParaRPr lang="en-US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i="0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www.linkedin.com/in/juliamariamartineztapia</a:t>
            </a:r>
            <a:endParaRPr lang="es-ES" b="1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ctrTitle"/>
          </p:nvPr>
        </p:nvSpPr>
        <p:spPr>
          <a:xfrm>
            <a:off x="749500" y="1761875"/>
            <a:ext cx="4350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6600"/>
                </a:solidFill>
                <a:latin typeface="Arial Black" panose="020B0A04020102020204" pitchFamily="34" charset="0"/>
              </a:rPr>
              <a:t>Contexto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5685350" y="752125"/>
            <a:ext cx="2709300" cy="363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0" dirty="0">
                <a:solidFill>
                  <a:schemeClr val="accen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1</a:t>
            </a:r>
            <a:endParaRPr sz="16000" dirty="0">
              <a:solidFill>
                <a:schemeClr val="accen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DC3106-4EC8-4642-B2F7-C24DA2892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918" y="3018575"/>
            <a:ext cx="4350300" cy="363000"/>
          </a:xfrm>
        </p:spPr>
        <p:txBody>
          <a:bodyPr/>
          <a:lstStyle/>
          <a:p>
            <a:r>
              <a:rPr lang="es-ES" dirty="0">
                <a:latin typeface="Arial Black" panose="020B0A04020102020204" pitchFamily="34" charset="0"/>
              </a:rPr>
              <a:t>El Impuesto sobre Sociedades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6643C6-BECE-4CDF-807F-B4E9C540F7D0}"/>
              </a:ext>
            </a:extLst>
          </p:cNvPr>
          <p:cNvSpPr txBox="1"/>
          <p:nvPr/>
        </p:nvSpPr>
        <p:spPr>
          <a:xfrm>
            <a:off x="6504709" y="46848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6"/>
                </a:solidFill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en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9000"/>
                    </a14:imgEffect>
                    <a14:imgEffect>
                      <a14:brightnessContrast bright="-39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4"/>
          <p:cNvGrpSpPr/>
          <p:nvPr/>
        </p:nvGrpSpPr>
        <p:grpSpPr>
          <a:xfrm>
            <a:off x="196575" y="226686"/>
            <a:ext cx="358351" cy="298118"/>
            <a:chOff x="1926350" y="995225"/>
            <a:chExt cx="428650" cy="356600"/>
          </a:xfrm>
        </p:grpSpPr>
        <p:sp>
          <p:nvSpPr>
            <p:cNvPr id="96" name="Google Shape;96;p14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8392500" y="4392000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11" name="Google Shape;246;p25">
            <a:extLst>
              <a:ext uri="{FF2B5EF4-FFF2-40B4-BE49-F238E27FC236}">
                <a16:creationId xmlns:a16="http://schemas.microsoft.com/office/drawing/2014/main" id="{2BF8B8B7-8D56-4CA5-82AE-E86B094A61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6077" y="282407"/>
            <a:ext cx="6459794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Black" panose="020B0A04020102020204" pitchFamily="34" charset="0"/>
              </a:rPr>
              <a:t>Impuesto sobre Sociedades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7D2D4C4A-E8DA-4E4E-A5CA-A70178E527B0}"/>
              </a:ext>
            </a:extLst>
          </p:cNvPr>
          <p:cNvSpPr/>
          <p:nvPr/>
        </p:nvSpPr>
        <p:spPr>
          <a:xfrm>
            <a:off x="780326" y="1235144"/>
            <a:ext cx="2605058" cy="13320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1902C35-0106-45D0-A5D2-4C2F48D7E84B}"/>
              </a:ext>
            </a:extLst>
          </p:cNvPr>
          <p:cNvSpPr txBox="1"/>
          <p:nvPr/>
        </p:nvSpPr>
        <p:spPr>
          <a:xfrm>
            <a:off x="937320" y="1485439"/>
            <a:ext cx="238186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+mj-lt"/>
                <a:sym typeface="Fira Sans Black"/>
              </a:rPr>
              <a:t>G</a:t>
            </a:r>
            <a:r>
              <a:rPr lang="es-ES" sz="1600" b="1" dirty="0" err="1">
                <a:solidFill>
                  <a:schemeClr val="bg1"/>
                </a:solidFill>
                <a:latin typeface="+mj-lt"/>
                <a:sym typeface="Fira Sans SemiBold"/>
              </a:rPr>
              <a:t>rava</a:t>
            </a:r>
            <a:r>
              <a:rPr lang="es-ES" sz="1600" b="1" dirty="0">
                <a:solidFill>
                  <a:schemeClr val="bg1"/>
                </a:solidFill>
                <a:latin typeface="+mj-lt"/>
                <a:sym typeface="Fira Sans SemiBold"/>
              </a:rPr>
              <a:t> la renta de las sociedades y demás entidades jurídicas</a:t>
            </a:r>
          </a:p>
          <a:p>
            <a:endParaRPr lang="es-ES" dirty="0"/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A1BF7E8D-D46E-4AF1-9BEB-94EEB93EB30A}"/>
              </a:ext>
            </a:extLst>
          </p:cNvPr>
          <p:cNvSpPr/>
          <p:nvPr/>
        </p:nvSpPr>
        <p:spPr>
          <a:xfrm>
            <a:off x="3601978" y="1256632"/>
            <a:ext cx="2605058" cy="13320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563C89C-50C7-4ED9-92B0-E7B3FBE6E68F}"/>
              </a:ext>
            </a:extLst>
          </p:cNvPr>
          <p:cNvSpPr txBox="1"/>
          <p:nvPr/>
        </p:nvSpPr>
        <p:spPr>
          <a:xfrm>
            <a:off x="3851562" y="1466263"/>
            <a:ext cx="210589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+mj-lt"/>
                <a:sym typeface="Fira Sans SemiBold"/>
              </a:rPr>
              <a:t>BI = RC 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latin typeface="+mj-lt"/>
                <a:sym typeface="Fira Sans SemiBold"/>
              </a:rPr>
              <a:t>+/- 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latin typeface="+mj-lt"/>
                <a:sym typeface="Fira Sans SemiBold"/>
              </a:rPr>
              <a:t>ajustes fiscales</a:t>
            </a:r>
          </a:p>
          <a:p>
            <a:endParaRPr lang="es-ES" dirty="0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468FFCCB-D3DA-4789-96EF-03F3C2485DA0}"/>
              </a:ext>
            </a:extLst>
          </p:cNvPr>
          <p:cNvSpPr/>
          <p:nvPr/>
        </p:nvSpPr>
        <p:spPr>
          <a:xfrm>
            <a:off x="780326" y="2963708"/>
            <a:ext cx="2605058" cy="13320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90EAA7F-4A9F-4353-B084-CB921B23E9B6}"/>
              </a:ext>
            </a:extLst>
          </p:cNvPr>
          <p:cNvSpPr txBox="1"/>
          <p:nvPr/>
        </p:nvSpPr>
        <p:spPr>
          <a:xfrm>
            <a:off x="1112971" y="3155921"/>
            <a:ext cx="218298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  <a:latin typeface="+mj-lt"/>
                <a:sym typeface="Fira Sans SemiBold"/>
              </a:rPr>
              <a:t>En principio, los beneficios se gravan una sola vez</a:t>
            </a:r>
          </a:p>
          <a:p>
            <a:endParaRPr lang="es-ES" dirty="0"/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8E3557A8-FB04-49EB-BDA7-51BAD7EC2189}"/>
              </a:ext>
            </a:extLst>
          </p:cNvPr>
          <p:cNvSpPr/>
          <p:nvPr/>
        </p:nvSpPr>
        <p:spPr>
          <a:xfrm>
            <a:off x="3628601" y="2991009"/>
            <a:ext cx="2605058" cy="13320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C97264A-E721-45CB-B738-783DDEA2020D}"/>
              </a:ext>
            </a:extLst>
          </p:cNvPr>
          <p:cNvSpPr txBox="1"/>
          <p:nvPr/>
        </p:nvSpPr>
        <p:spPr>
          <a:xfrm>
            <a:off x="3894464" y="3112843"/>
            <a:ext cx="23391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  <a:latin typeface="+mj-lt"/>
                <a:sym typeface="Fira Sans SemiBold"/>
              </a:rPr>
              <a:t>Las pérdidas se recuperan, con limitaciones, en ejercicios posteriores</a:t>
            </a:r>
            <a:endParaRPr lang="es-ES" sz="1600" b="1" dirty="0">
              <a:solidFill>
                <a:schemeClr val="bg1"/>
              </a:solidFill>
              <a:latin typeface="+mj-lt"/>
            </a:endParaRPr>
          </a:p>
          <a:p>
            <a:endParaRPr lang="es-ES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2DD7FB15-FC86-4020-8A59-A3CBCA3A9842}"/>
              </a:ext>
            </a:extLst>
          </p:cNvPr>
          <p:cNvSpPr/>
          <p:nvPr/>
        </p:nvSpPr>
        <p:spPr>
          <a:xfrm>
            <a:off x="582285" y="1124652"/>
            <a:ext cx="466773" cy="413893"/>
          </a:xfrm>
          <a:prstGeom prst="ellipse">
            <a:avLst/>
          </a:prstGeom>
          <a:blipFill rotWithShape="1">
            <a:blip r:embed="rId5"/>
            <a:srcRect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5D8167F0-8CC2-48D1-A6B8-9675E87F06E3}"/>
              </a:ext>
            </a:extLst>
          </p:cNvPr>
          <p:cNvSpPr/>
          <p:nvPr/>
        </p:nvSpPr>
        <p:spPr>
          <a:xfrm>
            <a:off x="3430561" y="1124651"/>
            <a:ext cx="466773" cy="413893"/>
          </a:xfrm>
          <a:prstGeom prst="ellipse">
            <a:avLst/>
          </a:prstGeom>
          <a:blipFill rotWithShape="1">
            <a:blip r:embed="rId5"/>
            <a:srcRect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0BFFCCBA-25EB-4D50-9C88-01133C2DE9D1}"/>
              </a:ext>
            </a:extLst>
          </p:cNvPr>
          <p:cNvSpPr/>
          <p:nvPr/>
        </p:nvSpPr>
        <p:spPr>
          <a:xfrm>
            <a:off x="622690" y="2841204"/>
            <a:ext cx="466773" cy="413893"/>
          </a:xfrm>
          <a:prstGeom prst="ellipse">
            <a:avLst/>
          </a:prstGeom>
          <a:blipFill rotWithShape="1">
            <a:blip r:embed="rId5"/>
            <a:srcRect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2A90CC83-B299-41A5-A785-8AE786568BDD}"/>
              </a:ext>
            </a:extLst>
          </p:cNvPr>
          <p:cNvSpPr/>
          <p:nvPr/>
        </p:nvSpPr>
        <p:spPr>
          <a:xfrm>
            <a:off x="3430561" y="2841204"/>
            <a:ext cx="466773" cy="395628"/>
          </a:xfrm>
          <a:prstGeom prst="ellipse">
            <a:avLst/>
          </a:prstGeom>
          <a:blipFill rotWithShape="1">
            <a:blip r:embed="rId5"/>
            <a:srcRect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307552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3B33CA29-3909-4F57-B032-58C286DF1447}"/>
              </a:ext>
            </a:extLst>
          </p:cNvPr>
          <p:cNvSpPr txBox="1"/>
          <p:nvPr/>
        </p:nvSpPr>
        <p:spPr>
          <a:xfrm>
            <a:off x="2417815" y="89076"/>
            <a:ext cx="6658897" cy="501598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82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b="1" cap="small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Resultado contable antes de impuestos (RC)</a:t>
            </a:r>
            <a:endParaRPr lang="es-ES" dirty="0">
              <a:solidFill>
                <a:schemeClr val="bg1"/>
              </a:solidFill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b="1" cap="small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+/- Ajustes fiscales </a:t>
            </a:r>
            <a:r>
              <a:rPr lang="es-ES" sz="1000" b="1" cap="small" dirty="0">
                <a:solidFill>
                  <a:srgbClr val="FFFF00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(168 </a:t>
            </a:r>
            <a:r>
              <a:rPr lang="es-ES" sz="1000" b="1" dirty="0">
                <a:solidFill>
                  <a:srgbClr val="FFFF00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 2018)</a:t>
            </a:r>
            <a:endParaRPr lang="es-ES" sz="1000" dirty="0">
              <a:solidFill>
                <a:srgbClr val="FFFF00"/>
              </a:solidFill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b="1" cap="small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= Base imponible previa</a:t>
            </a:r>
            <a:endParaRPr lang="es-ES" dirty="0">
              <a:solidFill>
                <a:schemeClr val="bg1"/>
              </a:solidFill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s-ES" sz="900" b="1" cap="small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Reserva de capitalización</a:t>
            </a:r>
            <a:endParaRPr lang="es-ES" sz="900" dirty="0">
              <a:solidFill>
                <a:schemeClr val="bg1"/>
              </a:solidFill>
              <a:effectLst/>
              <a:latin typeface="Arial Black" panose="020B0A0402010202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s-ES" sz="900" b="1" cap="small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Compensación de bases imponibles negativas</a:t>
            </a:r>
            <a:endParaRPr lang="es-ES" sz="900" dirty="0">
              <a:solidFill>
                <a:schemeClr val="bg1"/>
              </a:solidFill>
              <a:effectLst/>
              <a:latin typeface="Arial Black" panose="020B0A0402010202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b="1" cap="small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= Base imponible(BI)</a:t>
            </a:r>
            <a:endParaRPr lang="es-ES" dirty="0">
              <a:solidFill>
                <a:schemeClr val="bg1"/>
              </a:solidFill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4958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900" b="1" cap="small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 Tipo de gravamen (25%)</a:t>
            </a:r>
            <a:endParaRPr lang="es-ES" sz="900" dirty="0">
              <a:solidFill>
                <a:schemeClr val="bg1"/>
              </a:solidFill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900" b="1" cap="small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= </a:t>
            </a:r>
            <a:r>
              <a:rPr lang="es-ES" b="1" cap="small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Cuota íntegra</a:t>
            </a:r>
            <a:endParaRPr lang="es-ES" dirty="0">
              <a:solidFill>
                <a:schemeClr val="bg1"/>
              </a:solidFill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s-ES" sz="900" b="1" cap="small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Deducciones por doble imposición</a:t>
            </a:r>
            <a:endParaRPr lang="es-ES" sz="900" dirty="0">
              <a:solidFill>
                <a:schemeClr val="bg1"/>
              </a:solidFill>
              <a:effectLst/>
              <a:latin typeface="Arial Black" panose="020B0A0402010202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s-ES" sz="900" b="1" cap="small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Otras Deducciones 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s-ES" sz="900" b="1" cap="small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= </a:t>
            </a:r>
            <a:r>
              <a:rPr lang="es-ES" b="1" cap="small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Cuota líquida positiva</a:t>
            </a:r>
            <a:endParaRPr lang="es-ES" dirty="0">
              <a:solidFill>
                <a:schemeClr val="bg1"/>
              </a:solidFill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s-ES" sz="900" b="1" cap="small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Retenciones, pagos a cuenta y pagos fraccionados</a:t>
            </a:r>
            <a:endParaRPr lang="es-ES" sz="900" dirty="0">
              <a:solidFill>
                <a:schemeClr val="bg1"/>
              </a:solidFill>
              <a:effectLst/>
              <a:latin typeface="Arial Black" panose="020B0A0402010202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900" b="1" cap="small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= </a:t>
            </a:r>
            <a:r>
              <a:rPr lang="es-ES" b="1" cap="small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Cuota diferencial</a:t>
            </a:r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endParaRPr lang="es-ES" dirty="0">
              <a:solidFill>
                <a:schemeClr val="bg1"/>
              </a:solidFill>
              <a:effectLst/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oogle Shape;95;p14">
            <a:extLst>
              <a:ext uri="{FF2B5EF4-FFF2-40B4-BE49-F238E27FC236}">
                <a16:creationId xmlns:a16="http://schemas.microsoft.com/office/drawing/2014/main" id="{FC6AD642-105C-4343-8E82-FB0616628D5F}"/>
              </a:ext>
            </a:extLst>
          </p:cNvPr>
          <p:cNvGrpSpPr/>
          <p:nvPr/>
        </p:nvGrpSpPr>
        <p:grpSpPr>
          <a:xfrm>
            <a:off x="196575" y="228150"/>
            <a:ext cx="358351" cy="298118"/>
            <a:chOff x="1926350" y="995225"/>
            <a:chExt cx="428650" cy="356600"/>
          </a:xfrm>
        </p:grpSpPr>
        <p:sp>
          <p:nvSpPr>
            <p:cNvPr id="9" name="Google Shape;96;p14">
              <a:extLst>
                <a:ext uri="{FF2B5EF4-FFF2-40B4-BE49-F238E27FC236}">
                  <a16:creationId xmlns:a16="http://schemas.microsoft.com/office/drawing/2014/main" id="{C423FB8E-AC3A-4404-A962-445700B455D5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" name="Google Shape;97;p14">
              <a:extLst>
                <a:ext uri="{FF2B5EF4-FFF2-40B4-BE49-F238E27FC236}">
                  <a16:creationId xmlns:a16="http://schemas.microsoft.com/office/drawing/2014/main" id="{E48C3260-3B44-474C-953B-48CAD85F1995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" name="Google Shape;98;p14">
              <a:extLst>
                <a:ext uri="{FF2B5EF4-FFF2-40B4-BE49-F238E27FC236}">
                  <a16:creationId xmlns:a16="http://schemas.microsoft.com/office/drawing/2014/main" id="{67B8B2FA-8C6F-489F-A0E8-8EA3A3CDBD7B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99;p14">
              <a:extLst>
                <a:ext uri="{FF2B5EF4-FFF2-40B4-BE49-F238E27FC236}">
                  <a16:creationId xmlns:a16="http://schemas.microsoft.com/office/drawing/2014/main" id="{A9125B3A-614E-44CB-9F71-3C8B4566C042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179739" y="4353565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9000" contrast="-22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0" name="Google Shape;120;p16">
            <a:extLst>
              <a:ext uri="{FF2B5EF4-FFF2-40B4-BE49-F238E27FC236}">
                <a16:creationId xmlns:a16="http://schemas.microsoft.com/office/drawing/2014/main" id="{8A35A9FF-4325-4C2A-93B0-B919451F9C6E}"/>
              </a:ext>
            </a:extLst>
          </p:cNvPr>
          <p:cNvSpPr txBox="1"/>
          <p:nvPr/>
        </p:nvSpPr>
        <p:spPr>
          <a:xfrm>
            <a:off x="5685350" y="752125"/>
            <a:ext cx="2709300" cy="363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0" dirty="0">
                <a:solidFill>
                  <a:schemeClr val="accen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2</a:t>
            </a:r>
            <a:endParaRPr sz="16000" dirty="0">
              <a:solidFill>
                <a:schemeClr val="accen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BF2F943-04C5-4F21-B417-5EC755973249}"/>
              </a:ext>
            </a:extLst>
          </p:cNvPr>
          <p:cNvSpPr txBox="1"/>
          <p:nvPr/>
        </p:nvSpPr>
        <p:spPr>
          <a:xfrm>
            <a:off x="649753" y="2459013"/>
            <a:ext cx="457200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chemeClr val="accent6"/>
              </a:buClr>
              <a:buSzPts val="4000"/>
            </a:pPr>
            <a:r>
              <a:rPr lang="en" sz="4800" dirty="0">
                <a:solidFill>
                  <a:srgbClr val="FF6600"/>
                </a:solidFill>
                <a:latin typeface="Arial Black" panose="020B0A04020102020204" pitchFamily="34" charset="0"/>
                <a:sym typeface="Fira Sans SemiBold"/>
              </a:rPr>
              <a:t>Hipótesis</a:t>
            </a:r>
            <a:endParaRPr lang="es-ES" sz="4800" dirty="0">
              <a:solidFill>
                <a:srgbClr val="FF6600"/>
              </a:solidFill>
              <a:latin typeface="Arial Black" panose="020B0A04020102020204" pitchFamily="34" charset="0"/>
              <a:sym typeface="Fira Sans SemiBold"/>
            </a:endParaRPr>
          </a:p>
        </p:txBody>
      </p:sp>
      <p:grpSp>
        <p:nvGrpSpPr>
          <p:cNvPr id="25" name="Google Shape;161;p19">
            <a:extLst>
              <a:ext uri="{FF2B5EF4-FFF2-40B4-BE49-F238E27FC236}">
                <a16:creationId xmlns:a16="http://schemas.microsoft.com/office/drawing/2014/main" id="{5A251F92-E2E5-488F-94AD-B5369D670F79}"/>
              </a:ext>
            </a:extLst>
          </p:cNvPr>
          <p:cNvGrpSpPr/>
          <p:nvPr/>
        </p:nvGrpSpPr>
        <p:grpSpPr>
          <a:xfrm>
            <a:off x="242887" y="209695"/>
            <a:ext cx="278659" cy="351204"/>
            <a:chOff x="6730350" y="2315900"/>
            <a:chExt cx="257700" cy="420100"/>
          </a:xfrm>
        </p:grpSpPr>
        <p:sp>
          <p:nvSpPr>
            <p:cNvPr id="26" name="Google Shape;162;p19">
              <a:extLst>
                <a:ext uri="{FF2B5EF4-FFF2-40B4-BE49-F238E27FC236}">
                  <a16:creationId xmlns:a16="http://schemas.microsoft.com/office/drawing/2014/main" id="{22CE3EAC-EC14-421A-91A4-CBA47BA3F632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" name="Google Shape;163;p19">
              <a:extLst>
                <a:ext uri="{FF2B5EF4-FFF2-40B4-BE49-F238E27FC236}">
                  <a16:creationId xmlns:a16="http://schemas.microsoft.com/office/drawing/2014/main" id="{1430C48B-2F36-4C46-BBEE-AEADD33DC4F4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" name="Google Shape;164;p19">
              <a:extLst>
                <a:ext uri="{FF2B5EF4-FFF2-40B4-BE49-F238E27FC236}">
                  <a16:creationId xmlns:a16="http://schemas.microsoft.com/office/drawing/2014/main" id="{56FD6810-4F01-4BBB-94C1-942ACC38495A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" name="Google Shape;165;p19">
              <a:extLst>
                <a:ext uri="{FF2B5EF4-FFF2-40B4-BE49-F238E27FC236}">
                  <a16:creationId xmlns:a16="http://schemas.microsoft.com/office/drawing/2014/main" id="{21139F30-AF60-4367-AA8C-6C23E33C152E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" name="Google Shape;166;p19">
              <a:extLst>
                <a:ext uri="{FF2B5EF4-FFF2-40B4-BE49-F238E27FC236}">
                  <a16:creationId xmlns:a16="http://schemas.microsoft.com/office/drawing/2014/main" id="{B9B12A76-044D-4710-9FE8-B4E80238B216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grpSp>
        <p:nvGrpSpPr>
          <p:cNvPr id="14" name="Google Shape;161;p19">
            <a:extLst>
              <a:ext uri="{FF2B5EF4-FFF2-40B4-BE49-F238E27FC236}">
                <a16:creationId xmlns:a16="http://schemas.microsoft.com/office/drawing/2014/main" id="{4D0DC490-B0B6-4BA4-8AC4-CDB1F83ED57F}"/>
              </a:ext>
            </a:extLst>
          </p:cNvPr>
          <p:cNvGrpSpPr/>
          <p:nvPr/>
        </p:nvGrpSpPr>
        <p:grpSpPr>
          <a:xfrm>
            <a:off x="228599" y="194176"/>
            <a:ext cx="278659" cy="351204"/>
            <a:chOff x="6730350" y="2315900"/>
            <a:chExt cx="257700" cy="420100"/>
          </a:xfrm>
        </p:grpSpPr>
        <p:sp>
          <p:nvSpPr>
            <p:cNvPr id="15" name="Google Shape;162;p19">
              <a:extLst>
                <a:ext uri="{FF2B5EF4-FFF2-40B4-BE49-F238E27FC236}">
                  <a16:creationId xmlns:a16="http://schemas.microsoft.com/office/drawing/2014/main" id="{E7AFB193-FEFF-46F3-9868-069C2533C7F4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" name="Google Shape;163;p19">
              <a:extLst>
                <a:ext uri="{FF2B5EF4-FFF2-40B4-BE49-F238E27FC236}">
                  <a16:creationId xmlns:a16="http://schemas.microsoft.com/office/drawing/2014/main" id="{B6EDE5A2-CE9E-4EC1-825D-9B064892F44E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" name="Google Shape;164;p19">
              <a:extLst>
                <a:ext uri="{FF2B5EF4-FFF2-40B4-BE49-F238E27FC236}">
                  <a16:creationId xmlns:a16="http://schemas.microsoft.com/office/drawing/2014/main" id="{568C4DB1-3832-4C2E-B001-3A9F3D8BF326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" name="Google Shape;165;p19">
              <a:extLst>
                <a:ext uri="{FF2B5EF4-FFF2-40B4-BE49-F238E27FC236}">
                  <a16:creationId xmlns:a16="http://schemas.microsoft.com/office/drawing/2014/main" id="{D5A4069B-A876-4E20-9E52-C9F34ED4B439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" name="Google Shape;166;p19">
              <a:extLst>
                <a:ext uri="{FF2B5EF4-FFF2-40B4-BE49-F238E27FC236}">
                  <a16:creationId xmlns:a16="http://schemas.microsoft.com/office/drawing/2014/main" id="{6B1D2A73-D93A-426B-82FF-BD0BF1E7DDBE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ED8843F-3B45-41AC-AA07-0F559F024065}"/>
              </a:ext>
            </a:extLst>
          </p:cNvPr>
          <p:cNvSpPr txBox="1"/>
          <p:nvPr/>
        </p:nvSpPr>
        <p:spPr>
          <a:xfrm>
            <a:off x="3020614" y="3736880"/>
            <a:ext cx="3335069" cy="13603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ts val="3600"/>
            </a:pPr>
            <a:endParaRPr lang="es-ES" sz="1200" dirty="0">
              <a:solidFill>
                <a:schemeClr val="bg1"/>
              </a:solidFill>
              <a:latin typeface="Arial Black" panose="020B0A04020102020204" pitchFamily="34" charset="0"/>
              <a:sym typeface="Fira Sans Light"/>
            </a:endParaRPr>
          </a:p>
          <a:p>
            <a:pPr algn="ctr">
              <a:lnSpc>
                <a:spcPct val="115000"/>
              </a:lnSpc>
              <a:buSzPts val="3600"/>
            </a:pPr>
            <a:r>
              <a:rPr lang="es-ES" sz="1200" b="1" dirty="0">
                <a:solidFill>
                  <a:schemeClr val="lt1"/>
                </a:solidFill>
                <a:latin typeface="Fira Sans Light"/>
                <a:cs typeface="Arial"/>
                <a:sym typeface="Fira Sans Light"/>
              </a:rPr>
              <a:t>BI y RC se aproximan</a:t>
            </a:r>
          </a:p>
          <a:p>
            <a:pPr algn="ctr">
              <a:lnSpc>
                <a:spcPct val="115000"/>
              </a:lnSpc>
              <a:buSzPts val="3600"/>
            </a:pPr>
            <a:r>
              <a:rPr lang="es-ES" sz="1200" b="1" dirty="0">
                <a:solidFill>
                  <a:schemeClr val="lt1"/>
                </a:solidFill>
                <a:latin typeface="Fira Sans Light"/>
                <a:cs typeface="Arial"/>
                <a:sym typeface="Fira Sans Light"/>
              </a:rPr>
              <a:t>por la limitación a la </a:t>
            </a:r>
          </a:p>
          <a:p>
            <a:pPr algn="ctr">
              <a:lnSpc>
                <a:spcPct val="115000"/>
              </a:lnSpc>
              <a:buSzPts val="3600"/>
            </a:pPr>
            <a:r>
              <a:rPr lang="es-ES" sz="1200" b="1" dirty="0">
                <a:solidFill>
                  <a:schemeClr val="lt1"/>
                </a:solidFill>
                <a:latin typeface="Fira Sans Light"/>
                <a:cs typeface="Arial"/>
                <a:sym typeface="Fira Sans Light"/>
              </a:rPr>
              <a:t>compensación de BINS </a:t>
            </a:r>
          </a:p>
          <a:p>
            <a:pPr marL="432000" indent="-457200">
              <a:buClr>
                <a:schemeClr val="accent1"/>
              </a:buClr>
              <a:buSzPts val="3600"/>
              <a:buFont typeface="Wingdings" panose="05000000000000000000" pitchFamily="2" charset="2"/>
              <a:buChar char="q"/>
            </a:pPr>
            <a:endParaRPr lang="es-ES" sz="1200" dirty="0">
              <a:solidFill>
                <a:schemeClr val="bg1"/>
              </a:solidFill>
              <a:latin typeface="Arial Black" panose="020B0A04020102020204" pitchFamily="34" charset="0"/>
              <a:sym typeface="Fira Sans Light"/>
            </a:endParaRPr>
          </a:p>
          <a:p>
            <a:pPr marL="457200" indent="-457200">
              <a:spcBef>
                <a:spcPts val="600"/>
              </a:spcBef>
              <a:buClr>
                <a:schemeClr val="accent1"/>
              </a:buClr>
              <a:buSzPts val="3600"/>
              <a:buFont typeface="Wingdings" panose="05000000000000000000" pitchFamily="2" charset="2"/>
              <a:buChar char="q"/>
            </a:pPr>
            <a:endParaRPr lang="es-ES" sz="1200" dirty="0">
              <a:solidFill>
                <a:schemeClr val="bg1"/>
              </a:solidFill>
              <a:latin typeface="Arial Black" panose="020B0A04020102020204" pitchFamily="34" charset="0"/>
              <a:sym typeface="Fira Sans Light"/>
            </a:endParaRPr>
          </a:p>
        </p:txBody>
      </p:sp>
      <p:grpSp>
        <p:nvGrpSpPr>
          <p:cNvPr id="21" name="Google Shape;1021;p48">
            <a:extLst>
              <a:ext uri="{FF2B5EF4-FFF2-40B4-BE49-F238E27FC236}">
                <a16:creationId xmlns:a16="http://schemas.microsoft.com/office/drawing/2014/main" id="{C606B14B-B3C7-4A4F-A896-EDB44006062C}"/>
              </a:ext>
            </a:extLst>
          </p:cNvPr>
          <p:cNvGrpSpPr/>
          <p:nvPr/>
        </p:nvGrpSpPr>
        <p:grpSpPr>
          <a:xfrm>
            <a:off x="1570756" y="874082"/>
            <a:ext cx="829795" cy="834470"/>
            <a:chOff x="5241175" y="4959100"/>
            <a:chExt cx="539775" cy="517775"/>
          </a:xfrm>
          <a:solidFill>
            <a:schemeClr val="accent1"/>
          </a:solidFill>
        </p:grpSpPr>
        <p:sp>
          <p:nvSpPr>
            <p:cNvPr id="22" name="Google Shape;1022;p48">
              <a:extLst>
                <a:ext uri="{FF2B5EF4-FFF2-40B4-BE49-F238E27FC236}">
                  <a16:creationId xmlns:a16="http://schemas.microsoft.com/office/drawing/2014/main" id="{0B43A3B4-0F19-4868-B1CC-511F5E671E54}"/>
                </a:ext>
              </a:extLst>
            </p:cNvPr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" name="Google Shape;1023;p48">
              <a:extLst>
                <a:ext uri="{FF2B5EF4-FFF2-40B4-BE49-F238E27FC236}">
                  <a16:creationId xmlns:a16="http://schemas.microsoft.com/office/drawing/2014/main" id="{50D8C872-E08B-4A38-ACC1-AD59292E863C}"/>
                </a:ext>
              </a:extLst>
            </p:cNvPr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" name="Google Shape;1024;p48">
              <a:extLst>
                <a:ext uri="{FF2B5EF4-FFF2-40B4-BE49-F238E27FC236}">
                  <a16:creationId xmlns:a16="http://schemas.microsoft.com/office/drawing/2014/main" id="{E5FB4A13-CBE8-4DFD-A211-F5195A8B3769}"/>
                </a:ext>
              </a:extLst>
            </p:cNvPr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" name="Google Shape;1025;p48">
              <a:extLst>
                <a:ext uri="{FF2B5EF4-FFF2-40B4-BE49-F238E27FC236}">
                  <a16:creationId xmlns:a16="http://schemas.microsoft.com/office/drawing/2014/main" id="{EFD28E9C-B4CC-411C-B84F-0242D89AE689}"/>
                </a:ext>
              </a:extLst>
            </p:cNvPr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" name="Google Shape;1026;p48">
              <a:extLst>
                <a:ext uri="{FF2B5EF4-FFF2-40B4-BE49-F238E27FC236}">
                  <a16:creationId xmlns:a16="http://schemas.microsoft.com/office/drawing/2014/main" id="{008FBE60-675A-4585-990D-58BD1398AA40}"/>
                </a:ext>
              </a:extLst>
            </p:cNvPr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" name="Google Shape;1027;p48">
              <a:extLst>
                <a:ext uri="{FF2B5EF4-FFF2-40B4-BE49-F238E27FC236}">
                  <a16:creationId xmlns:a16="http://schemas.microsoft.com/office/drawing/2014/main" id="{B37DB5EA-B018-435E-ACCD-DD5665F341B5}"/>
                </a:ext>
              </a:extLst>
            </p:cNvPr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3EFF0C5-5CC9-4E59-B015-66062BBC6FB4}"/>
              </a:ext>
            </a:extLst>
          </p:cNvPr>
          <p:cNvSpPr txBox="1"/>
          <p:nvPr/>
        </p:nvSpPr>
        <p:spPr>
          <a:xfrm>
            <a:off x="-284985" y="1942739"/>
            <a:ext cx="4572000" cy="809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buSzPts val="3600"/>
            </a:pPr>
            <a:r>
              <a:rPr lang="es-ES" sz="1200" b="1" dirty="0">
                <a:solidFill>
                  <a:schemeClr val="lt1"/>
                </a:solidFill>
                <a:latin typeface="Fira Sans Light"/>
                <a:sym typeface="Fira Sans Light"/>
              </a:rPr>
              <a:t>Fuerte correlación </a:t>
            </a:r>
          </a:p>
          <a:p>
            <a:pPr algn="ctr">
              <a:lnSpc>
                <a:spcPct val="115000"/>
              </a:lnSpc>
              <a:buSzPts val="3600"/>
            </a:pPr>
            <a:r>
              <a:rPr lang="es-ES" sz="1200" b="1" dirty="0">
                <a:solidFill>
                  <a:schemeClr val="lt1"/>
                </a:solidFill>
                <a:latin typeface="Fira Sans Light"/>
                <a:sym typeface="Fira Sans Light"/>
              </a:rPr>
              <a:t>RC y BI</a:t>
            </a:r>
          </a:p>
          <a:p>
            <a:pPr marL="457200" indent="-457200" algn="ctr">
              <a:spcBef>
                <a:spcPts val="600"/>
              </a:spcBef>
              <a:buClr>
                <a:schemeClr val="accent1"/>
              </a:buClr>
              <a:buSzPts val="3600"/>
              <a:buFont typeface="Wingdings" panose="05000000000000000000" pitchFamily="2" charset="2"/>
              <a:buChar char="q"/>
            </a:pPr>
            <a:endParaRPr lang="es-ES" sz="1400" dirty="0">
              <a:solidFill>
                <a:schemeClr val="lt1"/>
              </a:solidFill>
              <a:latin typeface="Fira Sans Light"/>
              <a:sym typeface="Fira Sans Light"/>
            </a:endParaRPr>
          </a:p>
        </p:txBody>
      </p:sp>
      <p:grpSp>
        <p:nvGrpSpPr>
          <p:cNvPr id="30" name="Google Shape;952;p48">
            <a:extLst>
              <a:ext uri="{FF2B5EF4-FFF2-40B4-BE49-F238E27FC236}">
                <a16:creationId xmlns:a16="http://schemas.microsoft.com/office/drawing/2014/main" id="{887A7661-5470-44F9-9ABF-8E69C2201CCE}"/>
              </a:ext>
            </a:extLst>
          </p:cNvPr>
          <p:cNvGrpSpPr/>
          <p:nvPr/>
        </p:nvGrpSpPr>
        <p:grpSpPr>
          <a:xfrm>
            <a:off x="4230949" y="965057"/>
            <a:ext cx="837026" cy="720452"/>
            <a:chOff x="4610450" y="3703750"/>
            <a:chExt cx="453050" cy="332175"/>
          </a:xfrm>
          <a:solidFill>
            <a:schemeClr val="accent1"/>
          </a:solidFill>
        </p:grpSpPr>
        <p:sp>
          <p:nvSpPr>
            <p:cNvPr id="31" name="Google Shape;953;p48">
              <a:extLst>
                <a:ext uri="{FF2B5EF4-FFF2-40B4-BE49-F238E27FC236}">
                  <a16:creationId xmlns:a16="http://schemas.microsoft.com/office/drawing/2014/main" id="{276B2B4C-8660-4650-BC43-09ED9E4FB9D1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" name="Google Shape;954;p48">
              <a:extLst>
                <a:ext uri="{FF2B5EF4-FFF2-40B4-BE49-F238E27FC236}">
                  <a16:creationId xmlns:a16="http://schemas.microsoft.com/office/drawing/2014/main" id="{5E230FA7-26BC-4669-B58A-8B729CF768BB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8A562D1-BD1F-4476-A58B-2C042E160C97}"/>
              </a:ext>
            </a:extLst>
          </p:cNvPr>
          <p:cNvSpPr txBox="1"/>
          <p:nvPr/>
        </p:nvSpPr>
        <p:spPr>
          <a:xfrm>
            <a:off x="2111766" y="1957974"/>
            <a:ext cx="5169308" cy="50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buSzPts val="3600"/>
            </a:pPr>
            <a:r>
              <a:rPr lang="es-ES" sz="1200" b="1" dirty="0">
                <a:solidFill>
                  <a:schemeClr val="lt1"/>
                </a:solidFill>
                <a:latin typeface="Fira Sans Light"/>
                <a:sym typeface="Fira Sans Light"/>
              </a:rPr>
              <a:t>Variaciones puntuales </a:t>
            </a:r>
          </a:p>
          <a:p>
            <a:pPr algn="ctr">
              <a:lnSpc>
                <a:spcPct val="115000"/>
              </a:lnSpc>
              <a:buSzPts val="3600"/>
            </a:pPr>
            <a:r>
              <a:rPr lang="es-ES" sz="1200" b="1" dirty="0">
                <a:solidFill>
                  <a:schemeClr val="lt1"/>
                </a:solidFill>
                <a:latin typeface="Fira Sans Light"/>
                <a:sym typeface="Fira Sans Light"/>
              </a:rPr>
              <a:t>por cambios normativos</a:t>
            </a:r>
            <a:endParaRPr lang="es-ES" sz="1200" b="1" dirty="0">
              <a:solidFill>
                <a:schemeClr val="lt1"/>
              </a:solidFill>
              <a:latin typeface="Fira Sans Light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33B6714-8131-4506-988D-AF6736751D1B}"/>
              </a:ext>
            </a:extLst>
          </p:cNvPr>
          <p:cNvSpPr txBox="1"/>
          <p:nvPr/>
        </p:nvSpPr>
        <p:spPr>
          <a:xfrm>
            <a:off x="1021438" y="3974735"/>
            <a:ext cx="1959154" cy="50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buSzPts val="3600"/>
            </a:pPr>
            <a:r>
              <a:rPr lang="es-ES" sz="1200" b="1" dirty="0">
                <a:solidFill>
                  <a:schemeClr val="lt1"/>
                </a:solidFill>
                <a:latin typeface="Fira Sans Light"/>
                <a:sym typeface="Fira Sans Light"/>
              </a:rPr>
              <a:t>BI y RC ascendentes  </a:t>
            </a:r>
          </a:p>
          <a:p>
            <a:pPr algn="ctr">
              <a:lnSpc>
                <a:spcPct val="115000"/>
              </a:lnSpc>
              <a:buSzPts val="3600"/>
            </a:pPr>
            <a:r>
              <a:rPr lang="es-ES" sz="1200" b="1" dirty="0">
                <a:solidFill>
                  <a:schemeClr val="lt1"/>
                </a:solidFill>
                <a:latin typeface="Fira Sans Light"/>
                <a:sym typeface="Fira Sans Light"/>
              </a:rPr>
              <a:t>desde 2012</a:t>
            </a:r>
            <a:endParaRPr lang="es-ES" sz="1200" b="1" dirty="0">
              <a:solidFill>
                <a:schemeClr val="lt1"/>
              </a:solidFill>
              <a:latin typeface="Fira Sans Light"/>
            </a:endParaRPr>
          </a:p>
        </p:txBody>
      </p:sp>
      <p:grpSp>
        <p:nvGrpSpPr>
          <p:cNvPr id="40" name="Google Shape;955;p48">
            <a:extLst>
              <a:ext uri="{FF2B5EF4-FFF2-40B4-BE49-F238E27FC236}">
                <a16:creationId xmlns:a16="http://schemas.microsoft.com/office/drawing/2014/main" id="{3960D426-8E53-4511-8587-48B1849840E8}"/>
              </a:ext>
            </a:extLst>
          </p:cNvPr>
          <p:cNvGrpSpPr/>
          <p:nvPr/>
        </p:nvGrpSpPr>
        <p:grpSpPr>
          <a:xfrm>
            <a:off x="1601349" y="2860249"/>
            <a:ext cx="730678" cy="809452"/>
            <a:chOff x="5300400" y="3670175"/>
            <a:chExt cx="421300" cy="399325"/>
          </a:xfrm>
          <a:solidFill>
            <a:schemeClr val="accent1"/>
          </a:solidFill>
        </p:grpSpPr>
        <p:sp>
          <p:nvSpPr>
            <p:cNvPr id="41" name="Google Shape;956;p48">
              <a:extLst>
                <a:ext uri="{FF2B5EF4-FFF2-40B4-BE49-F238E27FC236}">
                  <a16:creationId xmlns:a16="http://schemas.microsoft.com/office/drawing/2014/main" id="{72383002-B13E-4B36-B9D5-80D999CD710B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solidFill>
                <a:srgbClr val="DE6E2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" name="Google Shape;957;p48">
              <a:extLst>
                <a:ext uri="{FF2B5EF4-FFF2-40B4-BE49-F238E27FC236}">
                  <a16:creationId xmlns:a16="http://schemas.microsoft.com/office/drawing/2014/main" id="{4FA98D0D-5545-4B7A-828A-FED6FB9F2976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solidFill>
                <a:srgbClr val="DE6E2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" name="Google Shape;958;p48">
              <a:extLst>
                <a:ext uri="{FF2B5EF4-FFF2-40B4-BE49-F238E27FC236}">
                  <a16:creationId xmlns:a16="http://schemas.microsoft.com/office/drawing/2014/main" id="{2EDB6692-D9AF-4FF4-A59C-A9E1AFC52EE7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solidFill>
                <a:srgbClr val="DE6E2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" name="Google Shape;959;p48">
              <a:extLst>
                <a:ext uri="{FF2B5EF4-FFF2-40B4-BE49-F238E27FC236}">
                  <a16:creationId xmlns:a16="http://schemas.microsoft.com/office/drawing/2014/main" id="{4B3F648B-C908-42B1-AA9D-DCE0B99B91BF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solidFill>
                <a:srgbClr val="DE6E2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" name="Google Shape;960;p48">
              <a:extLst>
                <a:ext uri="{FF2B5EF4-FFF2-40B4-BE49-F238E27FC236}">
                  <a16:creationId xmlns:a16="http://schemas.microsoft.com/office/drawing/2014/main" id="{0528B5DC-FA05-4E5C-B82E-2D9762F5D7AE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solidFill>
                <a:srgbClr val="DE6E2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" name="Gráfico 3" descr="Acercar los dedos para ampliar con relleno sólido">
            <a:extLst>
              <a:ext uri="{FF2B5EF4-FFF2-40B4-BE49-F238E27FC236}">
                <a16:creationId xmlns:a16="http://schemas.microsoft.com/office/drawing/2014/main" id="{2B2B5C7A-FC8D-4BD6-93FE-BA7E456F2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0949" y="282248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2000" contrast="3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ctrTitle"/>
          </p:nvPr>
        </p:nvSpPr>
        <p:spPr>
          <a:xfrm>
            <a:off x="749500" y="1761875"/>
            <a:ext cx="4350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C5214"/>
                </a:solidFill>
                <a:latin typeface="Arial Black" panose="020B0A04020102020204" pitchFamily="34" charset="0"/>
              </a:rPr>
              <a:t>Análisis de datos</a:t>
            </a:r>
            <a:endParaRPr dirty="0">
              <a:solidFill>
                <a:srgbClr val="EC5214"/>
              </a:solidFill>
              <a:latin typeface="Arial Black" panose="020B0A04020102020204" pitchFamily="34" charset="0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5685350" y="752125"/>
            <a:ext cx="2709300" cy="363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0" dirty="0">
                <a:solidFill>
                  <a:schemeClr val="accen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3</a:t>
            </a:r>
            <a:endParaRPr sz="16000" dirty="0">
              <a:solidFill>
                <a:schemeClr val="accen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7592C5-BAE2-4CC5-AD85-61CE4DFE35C2}"/>
              </a:ext>
            </a:extLst>
          </p:cNvPr>
          <p:cNvSpPr txBox="1"/>
          <p:nvPr/>
        </p:nvSpPr>
        <p:spPr>
          <a:xfrm>
            <a:off x="6463145" y="464324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accent6"/>
                </a:solidFill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48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7" name="Google Shape;946;p48">
            <a:extLst>
              <a:ext uri="{FF2B5EF4-FFF2-40B4-BE49-F238E27FC236}">
                <a16:creationId xmlns:a16="http://schemas.microsoft.com/office/drawing/2014/main" id="{EA3F0B04-CA3A-43F1-B9C4-48EA6D4C3203}"/>
              </a:ext>
            </a:extLst>
          </p:cNvPr>
          <p:cNvGrpSpPr/>
          <p:nvPr/>
        </p:nvGrpSpPr>
        <p:grpSpPr>
          <a:xfrm>
            <a:off x="184314" y="160932"/>
            <a:ext cx="378750" cy="277698"/>
            <a:chOff x="3936375" y="3703750"/>
            <a:chExt cx="453050" cy="332175"/>
          </a:xfrm>
        </p:grpSpPr>
        <p:sp>
          <p:nvSpPr>
            <p:cNvPr id="28" name="Google Shape;947;p48">
              <a:extLst>
                <a:ext uri="{FF2B5EF4-FFF2-40B4-BE49-F238E27FC236}">
                  <a16:creationId xmlns:a16="http://schemas.microsoft.com/office/drawing/2014/main" id="{43F83405-AF60-46A1-A59E-C2F9A7EFF9C6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" name="Google Shape;948;p48">
              <a:extLst>
                <a:ext uri="{FF2B5EF4-FFF2-40B4-BE49-F238E27FC236}">
                  <a16:creationId xmlns:a16="http://schemas.microsoft.com/office/drawing/2014/main" id="{FF8225F4-7160-4343-AE48-2BB5EC331E9B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" name="Google Shape;949;p48">
              <a:extLst>
                <a:ext uri="{FF2B5EF4-FFF2-40B4-BE49-F238E27FC236}">
                  <a16:creationId xmlns:a16="http://schemas.microsoft.com/office/drawing/2014/main" id="{3967D79F-ED90-4332-9452-A80272DFCF1F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" name="Google Shape;950;p48">
              <a:extLst>
                <a:ext uri="{FF2B5EF4-FFF2-40B4-BE49-F238E27FC236}">
                  <a16:creationId xmlns:a16="http://schemas.microsoft.com/office/drawing/2014/main" id="{5A755355-D8E7-4F46-82BF-6C80B26C6E03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32" name="Google Shape;951;p48">
              <a:extLst>
                <a:ext uri="{FF2B5EF4-FFF2-40B4-BE49-F238E27FC236}">
                  <a16:creationId xmlns:a16="http://schemas.microsoft.com/office/drawing/2014/main" id="{265B3969-E51B-4C41-8F7D-7533283E722F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59CA90A-2A09-4A47-9CFB-3BCB3ED3D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Google Shape;420;p37">
            <a:extLst>
              <a:ext uri="{FF2B5EF4-FFF2-40B4-BE49-F238E27FC236}">
                <a16:creationId xmlns:a16="http://schemas.microsoft.com/office/drawing/2014/main" id="{F3BF22C0-38EE-494F-A13D-A98F755EE252}"/>
              </a:ext>
            </a:extLst>
          </p:cNvPr>
          <p:cNvSpPr txBox="1">
            <a:spLocks/>
          </p:cNvSpPr>
          <p:nvPr/>
        </p:nvSpPr>
        <p:spPr>
          <a:xfrm>
            <a:off x="8392494" y="4391174"/>
            <a:ext cx="751500" cy="751500"/>
          </a:xfrm>
          <a:prstGeom prst="rect">
            <a:avLst/>
          </a:prstGeom>
          <a:solidFill>
            <a:srgbClr val="EC5214">
              <a:alpha val="162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  <a14:imgEffect>
                      <a14:brightnessContrast bright="-73000" contrast="-74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855988" y="-129922"/>
            <a:ext cx="7536509" cy="48534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000" dirty="0">
                <a:solidFill>
                  <a:srgbClr val="DE6E22"/>
                </a:solidFill>
                <a:latin typeface="Arial Black" panose="020B0A04020102020204" pitchFamily="34" charset="0"/>
              </a:rPr>
              <a:t>Mecanismos para evitar la doble imposición</a:t>
            </a:r>
            <a:endParaRPr lang="es-ES" sz="2000" dirty="0">
              <a:solidFill>
                <a:srgbClr val="DE6E22"/>
              </a:solidFill>
            </a:endParaRPr>
          </a:p>
        </p:txBody>
      </p:sp>
      <p:sp>
        <p:nvSpPr>
          <p:cNvPr id="190" name="Google Shape;190;p2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23AEE16-68D2-4B2D-9457-CC4E81B9CF74}"/>
              </a:ext>
            </a:extLst>
          </p:cNvPr>
          <p:cNvSpPr txBox="1"/>
          <p:nvPr/>
        </p:nvSpPr>
        <p:spPr>
          <a:xfrm>
            <a:off x="1940040" y="486292"/>
            <a:ext cx="12536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rgbClr val="EC5214"/>
                </a:solidFill>
                <a:latin typeface="Arial Black" panose="020B0A04020102020204" pitchFamily="34" charset="0"/>
              </a:rPr>
              <a:t>Deducción</a:t>
            </a:r>
            <a:endParaRPr lang="es-ES" sz="1400" b="1" dirty="0">
              <a:solidFill>
                <a:srgbClr val="EC5214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EB27B456-AE81-4290-8876-CA5673C15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594237"/>
              </p:ext>
            </p:extLst>
          </p:nvPr>
        </p:nvGraphicFramePr>
        <p:xfrm>
          <a:off x="855988" y="945399"/>
          <a:ext cx="3251555" cy="206631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625630">
                  <a:extLst>
                    <a:ext uri="{9D8B030D-6E8A-4147-A177-3AD203B41FA5}">
                      <a16:colId xmlns:a16="http://schemas.microsoft.com/office/drawing/2014/main" val="892119822"/>
                    </a:ext>
                  </a:extLst>
                </a:gridCol>
                <a:gridCol w="625925">
                  <a:extLst>
                    <a:ext uri="{9D8B030D-6E8A-4147-A177-3AD203B41FA5}">
                      <a16:colId xmlns:a16="http://schemas.microsoft.com/office/drawing/2014/main" val="144204639"/>
                    </a:ext>
                  </a:extLst>
                </a:gridCol>
              </a:tblGrid>
              <a:tr h="347988">
                <a:tc>
                  <a:txBody>
                    <a:bodyPr/>
                    <a:lstStyle/>
                    <a:p>
                      <a:pPr lvl="5" algn="ctr" fontAlgn="b">
                        <a:spcBef>
                          <a:spcPts val="0"/>
                        </a:spcBef>
                        <a:spcAft>
                          <a:spcPts val="3000"/>
                        </a:spcAft>
                      </a:pPr>
                      <a:r>
                        <a:rPr lang="es-E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Sociedad X</a:t>
                      </a:r>
                      <a:endParaRPr lang="es-ES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3" algn="ctr" fontAlgn="b"/>
                      <a:r>
                        <a:rPr lang="es-E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euros</a:t>
                      </a:r>
                      <a:endParaRPr lang="es-E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 anchor="b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09845"/>
                  </a:ext>
                </a:extLst>
              </a:tr>
              <a:tr h="168967">
                <a:tc>
                  <a:txBody>
                    <a:bodyPr/>
                    <a:lstStyle/>
                    <a:p>
                      <a:pPr lvl="5" algn="l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Resultado operativo 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3" algn="ctr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20.000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39089644"/>
                  </a:ext>
                </a:extLst>
              </a:tr>
              <a:tr h="168967">
                <a:tc>
                  <a:txBody>
                    <a:bodyPr/>
                    <a:lstStyle/>
                    <a:p>
                      <a:pPr lvl="5" algn="l" fontAlgn="b"/>
                      <a:r>
                        <a:rPr lang="es-ES" sz="1000" b="0" u="none" strike="noStrike" dirty="0">
                          <a:solidFill>
                            <a:srgbClr val="EC5214"/>
                          </a:solidFill>
                          <a:effectLst/>
                        </a:rPr>
                        <a:t>Resultado financiero (dividendo)</a:t>
                      </a:r>
                      <a:endParaRPr lang="es-ES" sz="1000" b="0" i="0" u="none" strike="noStrike" dirty="0">
                        <a:solidFill>
                          <a:srgbClr val="EC521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3" algn="ctr" fontAlgn="b"/>
                      <a:r>
                        <a:rPr lang="es-ES" sz="1000" b="0" u="none" strike="noStrike" dirty="0">
                          <a:solidFill>
                            <a:srgbClr val="EC5214"/>
                          </a:solidFill>
                          <a:effectLst/>
                        </a:rPr>
                        <a:t>60.000</a:t>
                      </a:r>
                      <a:endParaRPr lang="es-ES" sz="1000" b="0" i="0" u="none" strike="noStrike" dirty="0">
                        <a:solidFill>
                          <a:srgbClr val="EC521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3428"/>
                  </a:ext>
                </a:extLst>
              </a:tr>
              <a:tr h="204777">
                <a:tc>
                  <a:txBody>
                    <a:bodyPr/>
                    <a:lstStyle/>
                    <a:p>
                      <a:pPr lvl="5" algn="l" fontAlgn="b"/>
                      <a:r>
                        <a:rPr lang="es-ES" sz="10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Rdo</a:t>
                      </a:r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contable antes de impuestos (</a:t>
                      </a:r>
                      <a:r>
                        <a:rPr lang="es-ES" sz="10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Bº</a:t>
                      </a:r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3" algn="ctr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80.000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0088643"/>
                  </a:ext>
                </a:extLst>
              </a:tr>
              <a:tr h="168967">
                <a:tc>
                  <a:txBody>
                    <a:bodyPr/>
                    <a:lstStyle/>
                    <a:p>
                      <a:pPr lvl="5" algn="l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Ajustes ( + )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3" algn="ctr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8622947"/>
                  </a:ext>
                </a:extLst>
              </a:tr>
              <a:tr h="168967">
                <a:tc>
                  <a:txBody>
                    <a:bodyPr/>
                    <a:lstStyle/>
                    <a:p>
                      <a:pPr lvl="5" algn="l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Ajustes ( -)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3" algn="ctr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64432626"/>
                  </a:ext>
                </a:extLst>
              </a:tr>
              <a:tr h="168967">
                <a:tc>
                  <a:txBody>
                    <a:bodyPr/>
                    <a:lstStyle/>
                    <a:p>
                      <a:pPr lvl="5" algn="l" fontAlgn="b"/>
                      <a:r>
                        <a:rPr lang="es-ES" sz="1000" b="1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Base imponible</a:t>
                      </a:r>
                      <a:endParaRPr lang="es-ES" sz="1000" b="1" i="0" u="none" strike="noStrik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3" algn="ctr" fontAlgn="b"/>
                      <a:r>
                        <a:rPr lang="es-ES" sz="1000" b="1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80.000</a:t>
                      </a:r>
                      <a:endParaRPr lang="es-ES" sz="1000" b="1" i="0" u="none" strike="noStrik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5048462"/>
                  </a:ext>
                </a:extLst>
              </a:tr>
              <a:tr h="168967">
                <a:tc>
                  <a:txBody>
                    <a:bodyPr/>
                    <a:lstStyle/>
                    <a:p>
                      <a:pPr lvl="5" algn="l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Cuota íntegra (25%)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3" algn="ctr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20.000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90087886"/>
                  </a:ext>
                </a:extLst>
              </a:tr>
              <a:tr h="330781">
                <a:tc>
                  <a:txBody>
                    <a:bodyPr/>
                    <a:lstStyle/>
                    <a:p>
                      <a:pPr lvl="5" algn="l" fontAlgn="b"/>
                      <a:r>
                        <a:rPr lang="es-ES" sz="1000" b="1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Deducción para evitar la doble imposición (60.000 * 25%)</a:t>
                      </a:r>
                      <a:endParaRPr lang="es-ES" sz="1000" b="1" i="0" u="none" strike="noStrik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vl="3" algn="ctr" fontAlgn="b"/>
                      <a:r>
                        <a:rPr lang="es-ES" sz="1000" b="1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-15.000</a:t>
                      </a:r>
                      <a:endParaRPr lang="es-ES" sz="1000" b="1" i="0" u="none" strike="noStrik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74863703"/>
                  </a:ext>
                </a:extLst>
              </a:tr>
              <a:tr h="168967">
                <a:tc>
                  <a:txBody>
                    <a:bodyPr/>
                    <a:lstStyle/>
                    <a:p>
                      <a:pPr lvl="5" algn="l" fontAlgn="b"/>
                      <a:r>
                        <a:rPr lang="es-ES" sz="1000" b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Cuota líquida (GIS)</a:t>
                      </a:r>
                      <a:endParaRPr lang="es-ES" sz="1000" b="0" i="0" u="none" strike="noStrik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3" algn="ctr" fontAlgn="b"/>
                      <a:r>
                        <a:rPr lang="es-ES" sz="1000" b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5.000</a:t>
                      </a:r>
                      <a:endParaRPr lang="es-ES" sz="1000" b="0" i="0" u="none" strike="noStrik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9479803"/>
                  </a:ext>
                </a:extLst>
              </a:tr>
            </a:tbl>
          </a:graphicData>
        </a:graphic>
      </p:graphicFrame>
      <p:graphicFrame>
        <p:nvGraphicFramePr>
          <p:cNvPr id="22" name="Tabla 21">
            <a:extLst>
              <a:ext uri="{FF2B5EF4-FFF2-40B4-BE49-F238E27FC236}">
                <a16:creationId xmlns:a16="http://schemas.microsoft.com/office/drawing/2014/main" id="{E72BB636-387C-4D3A-ADAB-DF40F160A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409903"/>
              </p:ext>
            </p:extLst>
          </p:nvPr>
        </p:nvGraphicFramePr>
        <p:xfrm>
          <a:off x="855988" y="3130323"/>
          <a:ext cx="3251555" cy="1947393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625630">
                  <a:extLst>
                    <a:ext uri="{9D8B030D-6E8A-4147-A177-3AD203B41FA5}">
                      <a16:colId xmlns:a16="http://schemas.microsoft.com/office/drawing/2014/main" val="331314714"/>
                    </a:ext>
                  </a:extLst>
                </a:gridCol>
                <a:gridCol w="625925">
                  <a:extLst>
                    <a:ext uri="{9D8B030D-6E8A-4147-A177-3AD203B41FA5}">
                      <a16:colId xmlns:a16="http://schemas.microsoft.com/office/drawing/2014/main" val="190562290"/>
                    </a:ext>
                  </a:extLst>
                </a:gridCol>
              </a:tblGrid>
              <a:tr h="352372">
                <a:tc>
                  <a:txBody>
                    <a:bodyPr/>
                    <a:lstStyle/>
                    <a:p>
                      <a:pPr marR="0" lvl="5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Sociedad Y</a:t>
                      </a:r>
                    </a:p>
                  </a:txBody>
                  <a:tcPr marL="6739" marR="6739" marT="6739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euros</a:t>
                      </a:r>
                      <a:endParaRPr lang="es-E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6892365"/>
                  </a:ext>
                </a:extLst>
              </a:tr>
              <a:tr h="25718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Rdo</a:t>
                      </a:r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contable antes de impuestos (</a:t>
                      </a:r>
                      <a:r>
                        <a:rPr lang="es-ES" sz="10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Bº</a:t>
                      </a:r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100.000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677131"/>
                  </a:ext>
                </a:extLst>
              </a:tr>
              <a:tr h="25595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Ajustes + 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80.000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886839"/>
                  </a:ext>
                </a:extLst>
              </a:tr>
              <a:tr h="220437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Ajustes -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20.000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528439"/>
                  </a:ext>
                </a:extLst>
              </a:tr>
              <a:tr h="20375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Base imponible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160.000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162223"/>
                  </a:ext>
                </a:extLst>
              </a:tr>
              <a:tr h="198411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Cuota íntegra (25%)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40.000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598519"/>
                  </a:ext>
                </a:extLst>
              </a:tr>
              <a:tr h="15309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Cuota líquida (GIS)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40.000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940900"/>
                  </a:ext>
                </a:extLst>
              </a:tr>
              <a:tr h="30014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Resultado contable después de impuestos</a:t>
                      </a:r>
                      <a:endParaRPr lang="es-ES" sz="1000" b="0" i="0" u="none" strike="noStrik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60.000</a:t>
                      </a:r>
                      <a:endParaRPr lang="es-ES" sz="1000" b="0" i="0" u="none" strike="noStrik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9" marR="6739" marT="673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814490"/>
                  </a:ext>
                </a:extLst>
              </a:tr>
            </a:tbl>
          </a:graphicData>
        </a:graphic>
      </p:graphicFrame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8BCA8991-2510-43B9-8372-79425F14A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180989"/>
              </p:ext>
            </p:extLst>
          </p:nvPr>
        </p:nvGraphicFramePr>
        <p:xfrm>
          <a:off x="4408486" y="3130322"/>
          <a:ext cx="3494541" cy="1941348"/>
        </p:xfrm>
        <a:graphic>
          <a:graphicData uri="http://schemas.openxmlformats.org/drawingml/2006/table">
            <a:tbl>
              <a:tblPr>
                <a:tableStyleId>{240F8F6A-D15E-43C1-B007-3B23E40AB50D}</a:tableStyleId>
              </a:tblPr>
              <a:tblGrid>
                <a:gridCol w="2694404">
                  <a:extLst>
                    <a:ext uri="{9D8B030D-6E8A-4147-A177-3AD203B41FA5}">
                      <a16:colId xmlns:a16="http://schemas.microsoft.com/office/drawing/2014/main" val="1796641972"/>
                    </a:ext>
                  </a:extLst>
                </a:gridCol>
                <a:gridCol w="800137">
                  <a:extLst>
                    <a:ext uri="{9D8B030D-6E8A-4147-A177-3AD203B41FA5}">
                      <a16:colId xmlns:a16="http://schemas.microsoft.com/office/drawing/2014/main" val="921796843"/>
                    </a:ext>
                  </a:extLst>
                </a:gridCol>
              </a:tblGrid>
              <a:tr h="413329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Sociedad Y</a:t>
                      </a:r>
                      <a:endParaRPr lang="es-ES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euros</a:t>
                      </a:r>
                      <a:endParaRPr lang="es-E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2413734"/>
                  </a:ext>
                </a:extLst>
              </a:tr>
              <a:tr h="26172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Rdo</a:t>
                      </a:r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contable antes de impuestos (</a:t>
                      </a:r>
                      <a:r>
                        <a:rPr lang="es-ES" sz="10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Bº</a:t>
                      </a:r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100.000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4785748"/>
                  </a:ext>
                </a:extLst>
              </a:tr>
              <a:tr h="211049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Ajustes + 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80.000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3033248"/>
                  </a:ext>
                </a:extLst>
              </a:tr>
              <a:tr h="211049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Ajustes -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20.000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1800271"/>
                  </a:ext>
                </a:extLst>
              </a:tr>
              <a:tr h="211049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ES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Base</a:t>
                      </a:r>
                    </a:p>
                  </a:txBody>
                  <a:tcPr marL="7094" marR="7094" marT="7094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160.000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9862826"/>
                  </a:ext>
                </a:extLst>
              </a:tr>
              <a:tr h="211049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Cuota íntegra (25%)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40.000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4605409"/>
                  </a:ext>
                </a:extLst>
              </a:tr>
              <a:tr h="211049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Cuota líquida (GIS)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40.000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4654771"/>
                  </a:ext>
                </a:extLst>
              </a:tr>
              <a:tr h="211049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u="none" strike="noStrike" dirty="0">
                          <a:solidFill>
                            <a:srgbClr val="FFFF00"/>
                          </a:solidFill>
                          <a:effectLst/>
                        </a:rPr>
                        <a:t>Resultado contable después de impuestos</a:t>
                      </a:r>
                      <a:endParaRPr lang="es-ES" sz="1000" b="0" i="0" u="none" strike="noStrike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u="none" strike="noStrike" dirty="0">
                          <a:solidFill>
                            <a:srgbClr val="FFFF00"/>
                          </a:solidFill>
                          <a:effectLst/>
                        </a:rPr>
                        <a:t>60.000</a:t>
                      </a:r>
                      <a:endParaRPr lang="es-ES" sz="1000" b="0" i="0" u="none" strike="noStrike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9677327"/>
                  </a:ext>
                </a:extLst>
              </a:tr>
            </a:tbl>
          </a:graphicData>
        </a:graphic>
      </p:graphicFrame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D8AA7DD3-A9B2-4D56-BCE0-414F1FCAA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59457"/>
              </p:ext>
            </p:extLst>
          </p:nvPr>
        </p:nvGraphicFramePr>
        <p:xfrm>
          <a:off x="4408486" y="935605"/>
          <a:ext cx="3494540" cy="2066315"/>
        </p:xfrm>
        <a:graphic>
          <a:graphicData uri="http://schemas.openxmlformats.org/drawingml/2006/table">
            <a:tbl>
              <a:tblPr>
                <a:tableStyleId>{240F8F6A-D15E-43C1-B007-3B23E40AB50D}</a:tableStyleId>
              </a:tblPr>
              <a:tblGrid>
                <a:gridCol w="2695572">
                  <a:extLst>
                    <a:ext uri="{9D8B030D-6E8A-4147-A177-3AD203B41FA5}">
                      <a16:colId xmlns:a16="http://schemas.microsoft.com/office/drawing/2014/main" val="3652723684"/>
                    </a:ext>
                  </a:extLst>
                </a:gridCol>
                <a:gridCol w="798968">
                  <a:extLst>
                    <a:ext uri="{9D8B030D-6E8A-4147-A177-3AD203B41FA5}">
                      <a16:colId xmlns:a16="http://schemas.microsoft.com/office/drawing/2014/main" val="2271181873"/>
                    </a:ext>
                  </a:extLst>
                </a:gridCol>
              </a:tblGrid>
              <a:tr h="35283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Sociedad X</a:t>
                      </a:r>
                      <a:endParaRPr lang="es-ES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euros</a:t>
                      </a:r>
                      <a:endParaRPr lang="es-E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6492960"/>
                  </a:ext>
                </a:extLst>
              </a:tr>
              <a:tr h="1829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Resultado operativo 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20.000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5026964"/>
                  </a:ext>
                </a:extLst>
              </a:tr>
              <a:tr h="1829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u="none" strike="noStrike" dirty="0">
                          <a:solidFill>
                            <a:srgbClr val="FFFF00"/>
                          </a:solidFill>
                          <a:effectLst/>
                        </a:rPr>
                        <a:t>Resultado financiero (dividendo)</a:t>
                      </a:r>
                      <a:endParaRPr lang="es-ES" sz="1000" b="0" i="0" u="none" strike="noStrike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u="none" strike="noStrike" dirty="0">
                          <a:solidFill>
                            <a:srgbClr val="FFFF00"/>
                          </a:solidFill>
                          <a:effectLst/>
                        </a:rPr>
                        <a:t>60.000</a:t>
                      </a:r>
                      <a:endParaRPr lang="es-ES" sz="1000" b="0" i="0" u="none" strike="noStrike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9431697"/>
                  </a:ext>
                </a:extLst>
              </a:tr>
              <a:tr h="219792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Rdo</a:t>
                      </a:r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contable antes de impuestos (</a:t>
                      </a:r>
                      <a:r>
                        <a:rPr lang="es-ES" sz="10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Bº</a:t>
                      </a:r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80.000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162862"/>
                  </a:ext>
                </a:extLst>
              </a:tr>
              <a:tr h="226172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Ajustes (+) 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7879093"/>
                  </a:ext>
                </a:extLst>
              </a:tr>
              <a:tr h="352544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Ajustes (- ) </a:t>
                      </a:r>
                    </a:p>
                    <a:p>
                      <a:pPr algn="l" fontAlgn="b"/>
                      <a:r>
                        <a:rPr lang="es-ES" sz="10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Exención para evitar la doble imposición </a:t>
                      </a:r>
                      <a:endParaRPr lang="es-ES" sz="1000" b="1" i="0" u="none" strike="noStrike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-60.000</a:t>
                      </a:r>
                      <a:endParaRPr lang="es-ES" sz="1000" b="1" i="0" u="none" strike="noStrike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6125384"/>
                  </a:ext>
                </a:extLst>
              </a:tr>
              <a:tr h="1829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Base imponible</a:t>
                      </a:r>
                      <a:endParaRPr lang="es-ES" sz="1000" b="1" i="0" u="none" strike="noStrike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20.000</a:t>
                      </a:r>
                      <a:endParaRPr lang="es-ES" sz="1000" b="1" i="0" u="none" strike="noStrike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9688336"/>
                  </a:ext>
                </a:extLst>
              </a:tr>
              <a:tr h="1829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Cuota íntegra (25%)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5.000</a:t>
                      </a:r>
                      <a:endParaRPr lang="es-ES" sz="10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864665"/>
                  </a:ext>
                </a:extLst>
              </a:tr>
              <a:tr h="1829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u="none" strike="noStrike" dirty="0">
                          <a:solidFill>
                            <a:srgbClr val="FFFF00"/>
                          </a:solidFill>
                          <a:effectLst/>
                        </a:rPr>
                        <a:t>Cuota líquida (GIS)</a:t>
                      </a:r>
                      <a:endParaRPr lang="es-ES" sz="1000" b="0" i="0" u="none" strike="noStrike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u="none" strike="noStrike" dirty="0">
                          <a:solidFill>
                            <a:srgbClr val="FFFF00"/>
                          </a:solidFill>
                          <a:effectLst/>
                        </a:rPr>
                        <a:t>5.000</a:t>
                      </a:r>
                      <a:endParaRPr lang="es-ES" sz="1000" b="0" i="0" u="none" strike="noStrike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94" marR="7094" marT="7094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4944575"/>
                  </a:ext>
                </a:extLst>
              </a:tr>
            </a:tbl>
          </a:graphicData>
        </a:graphic>
      </p:graphicFrame>
      <p:sp>
        <p:nvSpPr>
          <p:cNvPr id="29" name="CuadroTexto 28">
            <a:extLst>
              <a:ext uri="{FF2B5EF4-FFF2-40B4-BE49-F238E27FC236}">
                <a16:creationId xmlns:a16="http://schemas.microsoft.com/office/drawing/2014/main" id="{CC949D65-E71E-4128-9C7C-DA2FCAAD6D9C}"/>
              </a:ext>
            </a:extLst>
          </p:cNvPr>
          <p:cNvSpPr txBox="1"/>
          <p:nvPr/>
        </p:nvSpPr>
        <p:spPr>
          <a:xfrm>
            <a:off x="5657837" y="486292"/>
            <a:ext cx="1179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FFF00"/>
                </a:solidFill>
                <a:latin typeface="Arial Black" panose="020B0A04020102020204" pitchFamily="34" charset="0"/>
              </a:rPr>
              <a:t>Exención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A94B9341-BB9D-4644-AA22-444A615D5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905" y="275504"/>
            <a:ext cx="360531" cy="2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7418"/>
      </p:ext>
    </p:extLst>
  </p:cSld>
  <p:clrMapOvr>
    <a:masterClrMapping/>
  </p:clrMapOvr>
</p:sld>
</file>

<file path=ppt/theme/theme1.xml><?xml version="1.0" encoding="utf-8"?>
<a:theme xmlns:a="http://schemas.openxmlformats.org/drawingml/2006/main" name="Leontes template">
  <a:themeElements>
    <a:clrScheme name="Custom 347">
      <a:dk1>
        <a:srgbClr val="03153B"/>
      </a:dk1>
      <a:lt1>
        <a:srgbClr val="FFFFFF"/>
      </a:lt1>
      <a:dk2>
        <a:srgbClr val="DFE2E9"/>
      </a:dk2>
      <a:lt2>
        <a:srgbClr val="6C7588"/>
      </a:lt2>
      <a:accent1>
        <a:srgbClr val="F36232"/>
      </a:accent1>
      <a:accent2>
        <a:srgbClr val="32A707"/>
      </a:accent2>
      <a:accent3>
        <a:srgbClr val="AFE435"/>
      </a:accent3>
      <a:accent4>
        <a:srgbClr val="9287E6"/>
      </a:accent4>
      <a:accent5>
        <a:srgbClr val="B5BDFD"/>
      </a:accent5>
      <a:accent6>
        <a:srgbClr val="FF703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751</TotalTime>
  <Words>643</Words>
  <Application>Microsoft Office PowerPoint</Application>
  <PresentationFormat>Presentación en pantalla (16:9)</PresentationFormat>
  <Paragraphs>171</Paragraphs>
  <Slides>17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7" baseType="lpstr">
      <vt:lpstr>Arial</vt:lpstr>
      <vt:lpstr>Fira Sans Black</vt:lpstr>
      <vt:lpstr>Fira Sans SemiBold</vt:lpstr>
      <vt:lpstr>-apple-system</vt:lpstr>
      <vt:lpstr>Fira Sans Light</vt:lpstr>
      <vt:lpstr>Helvetica Neue</vt:lpstr>
      <vt:lpstr>Wingdings</vt:lpstr>
      <vt:lpstr>Calibri</vt:lpstr>
      <vt:lpstr>Arial Black</vt:lpstr>
      <vt:lpstr>Leontes template</vt:lpstr>
      <vt:lpstr>Resultado contable  vs. base imponible  del Impuesto sobre Sociedades   Exploratory data analysis Julia María Martínez Tapia 12 de marzo de 2021</vt:lpstr>
      <vt:lpstr>Contexto</vt:lpstr>
      <vt:lpstr>Impuesto sobre Sociedades</vt:lpstr>
      <vt:lpstr>Presentación de PowerPoint</vt:lpstr>
      <vt:lpstr>Presentación de PowerPoint</vt:lpstr>
      <vt:lpstr>Presentación de PowerPoint</vt:lpstr>
      <vt:lpstr>Análisis de datos</vt:lpstr>
      <vt:lpstr>Presentación de PowerPoint</vt:lpstr>
      <vt:lpstr>Mecanismos para evitar la doble imposición</vt:lpstr>
      <vt:lpstr>Presentación de PowerPoint</vt:lpstr>
      <vt:lpstr>Presentación de PowerPoint</vt:lpstr>
      <vt:lpstr>Presentación de PowerPoint</vt:lpstr>
      <vt:lpstr>A picture is worth a thousand words</vt:lpstr>
      <vt:lpstr>Conclusiones</vt:lpstr>
      <vt:lpstr>Presentación de PowerPoint</vt:lpstr>
      <vt:lpstr>0,64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Julia Martínez</dc:creator>
  <cp:lastModifiedBy>Julia Martínez</cp:lastModifiedBy>
  <cp:revision>211</cp:revision>
  <dcterms:modified xsi:type="dcterms:W3CDTF">2021-03-11T20:51:20Z</dcterms:modified>
</cp:coreProperties>
</file>